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handoutMasterIdLst>
    <p:handoutMasterId r:id="rId39"/>
  </p:handoutMasterIdLst>
  <p:sldIdLst>
    <p:sldId id="256" r:id="rId2"/>
    <p:sldId id="305" r:id="rId3"/>
    <p:sldId id="306" r:id="rId4"/>
    <p:sldId id="404" r:id="rId5"/>
    <p:sldId id="405" r:id="rId6"/>
    <p:sldId id="406" r:id="rId7"/>
    <p:sldId id="382" r:id="rId8"/>
    <p:sldId id="407" r:id="rId9"/>
    <p:sldId id="346" r:id="rId10"/>
    <p:sldId id="409" r:id="rId11"/>
    <p:sldId id="369" r:id="rId12"/>
    <p:sldId id="384" r:id="rId13"/>
    <p:sldId id="386" r:id="rId14"/>
    <p:sldId id="410" r:id="rId15"/>
    <p:sldId id="387" r:id="rId16"/>
    <p:sldId id="411" r:id="rId17"/>
    <p:sldId id="388" r:id="rId18"/>
    <p:sldId id="412" r:id="rId19"/>
    <p:sldId id="413" r:id="rId20"/>
    <p:sldId id="414" r:id="rId21"/>
    <p:sldId id="415" r:id="rId22"/>
    <p:sldId id="417" r:id="rId23"/>
    <p:sldId id="416" r:id="rId24"/>
    <p:sldId id="393" r:id="rId25"/>
    <p:sldId id="418" r:id="rId26"/>
    <p:sldId id="419" r:id="rId27"/>
    <p:sldId id="420" r:id="rId28"/>
    <p:sldId id="391" r:id="rId29"/>
    <p:sldId id="421" r:id="rId30"/>
    <p:sldId id="403" r:id="rId31"/>
    <p:sldId id="422" r:id="rId32"/>
    <p:sldId id="423" r:id="rId33"/>
    <p:sldId id="392" r:id="rId34"/>
    <p:sldId id="424" r:id="rId35"/>
    <p:sldId id="425" r:id="rId36"/>
    <p:sldId id="426" r:id="rId37"/>
  </p:sldIdLst>
  <p:sldSz cx="9144000" cy="5143500" type="screen16x9"/>
  <p:notesSz cx="6797675" cy="9926638"/>
  <p:embeddedFontLst>
    <p:embeddedFont>
      <p:font typeface="Karla" pitchFamily="2" charset="0"/>
      <p:regular r:id="rId40"/>
      <p:bold r:id="rId41"/>
      <p:italic r:id="rId42"/>
      <p:boldItalic r:id="rId43"/>
    </p:embeddedFont>
    <p:embeddedFont>
      <p:font typeface="Montserrat" panose="020B0604020202020204" pitchFamily="2"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BC5"/>
    <a:srgbClr val="0066CC"/>
    <a:srgbClr val="85BD2A"/>
    <a:srgbClr val="FABE16"/>
    <a:srgbClr val="A12F4D"/>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7AE10F-FF9C-4A6C-8CAD-FF3E26B48DA4}">
  <a:tblStyle styleId="{257AE10F-FF9C-4A6C-8CAD-FF3E26B48DA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84" d="100"/>
          <a:sy n="84" d="100"/>
        </p:scale>
        <p:origin x="776" y="48"/>
      </p:cViewPr>
      <p:guideLst>
        <p:guide orient="horz" pos="1620"/>
        <p:guide pos="2880"/>
      </p:guideLst>
    </p:cSldViewPr>
  </p:slideViewPr>
  <p:notesTextViewPr>
    <p:cViewPr>
      <p:scale>
        <a:sx n="1" d="1"/>
        <a:sy n="1" d="1"/>
      </p:scale>
      <p:origin x="0" y="0"/>
    </p:cViewPr>
  </p:notesTextViewPr>
  <p:notesViewPr>
    <p:cSldViewPr snapToGrid="0">
      <p:cViewPr varScale="1">
        <p:scale>
          <a:sx n="76" d="100"/>
          <a:sy n="76" d="100"/>
        </p:scale>
        <p:origin x="24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84F2D36-7F0C-475A-BF54-8B04E461AC3E}" type="datetimeFigureOut">
              <a:rPr lang="it-IT" smtClean="0"/>
              <a:t>29/04/2022</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9D0BCE-EEB9-45E3-9A08-DE55A184B639}" type="slidenum">
              <a:rPr lang="it-IT" smtClean="0"/>
              <a:t>‹N›</a:t>
            </a:fld>
            <a:endParaRPr lang="it-IT"/>
          </a:p>
        </p:txBody>
      </p:sp>
    </p:spTree>
    <p:extLst>
      <p:ext uri="{BB962C8B-B14F-4D97-AF65-F5344CB8AC3E}">
        <p14:creationId xmlns:p14="http://schemas.microsoft.com/office/powerpoint/2010/main" val="3231864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18866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4774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izio Capitolo">
    <p:spTree>
      <p:nvGrpSpPr>
        <p:cNvPr id="1" name="Shape 3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660" y="1"/>
            <a:ext cx="2110339" cy="1491916"/>
          </a:xfrm>
          <a:prstGeom prst="rect">
            <a:avLst/>
          </a:prstGeom>
        </p:spPr>
      </p:pic>
      <p:sp>
        <p:nvSpPr>
          <p:cNvPr id="8"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chemeClr val="bg1"/>
                </a:solidFill>
              </a:rPr>
              <a:t>Direzione Generale per i contratti, gli acquisti e per i sistemi informativi e la statistica </a:t>
            </a: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solidFill>
                <a:latin typeface="Karla" panose="020B0604020202020204" charset="0"/>
                <a:ea typeface="Karla" panose="020B0604020202020204" charset="0"/>
              </a:rPr>
              <a:t>Pagina </a:t>
            </a:r>
            <a:fld id="{A40B19ED-4B54-495C-81DC-8B4BFC9EE3D8}" type="slidenum">
              <a:rPr lang="it-IT" sz="1000" b="1" smtClean="0">
                <a:solidFill>
                  <a:schemeClr val="bg1"/>
                </a:solidFill>
                <a:latin typeface="Karla" panose="020B0604020202020204" charset="0"/>
                <a:ea typeface="Karla" panose="020B0604020202020204" charset="0"/>
              </a:rPr>
              <a:t>‹N›</a:t>
            </a:fld>
            <a:endParaRPr lang="en" sz="1000" b="0" dirty="0">
              <a:solidFill>
                <a:schemeClr val="bg1"/>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1076274" y="2019683"/>
            <a:ext cx="7012555" cy="649949"/>
          </a:xfrm>
        </p:spPr>
        <p:txBody>
          <a:bodyPr/>
          <a:lstStyle>
            <a:lvl1pPr>
              <a:buNone/>
              <a:defRPr lang="it-IT" sz="3200" b="1" i="0" u="none" strike="noStrike" cap="none" baseline="0">
                <a:solidFill>
                  <a:schemeClr val="bg1"/>
                </a:solidFill>
                <a:latin typeface="Montserrat"/>
                <a:ea typeface="Montserrat"/>
                <a:cs typeface="Montserrat"/>
                <a:sym typeface="Montserrat"/>
              </a:defRPr>
            </a:lvl1pPr>
          </a:lstStyle>
          <a:p>
            <a:pPr lvl="0"/>
            <a:r>
              <a:rPr lang="it-IT"/>
              <a:t>Titolo Capitolo ... Lorem Ipsum</a:t>
            </a:r>
          </a:p>
        </p:txBody>
      </p:sp>
    </p:spTree>
    <p:extLst>
      <p:ext uri="{BB962C8B-B14F-4D97-AF65-F5344CB8AC3E}">
        <p14:creationId xmlns:p14="http://schemas.microsoft.com/office/powerpoint/2010/main" val="65165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pertina">
    <p:spTree>
      <p:nvGrpSpPr>
        <p:cNvPr id="1" name="Shape 8"/>
        <p:cNvGrpSpPr/>
        <p:nvPr/>
      </p:nvGrpSpPr>
      <p:grpSpPr>
        <a:xfrm>
          <a:off x="0" y="0"/>
          <a:ext cx="0" cy="0"/>
          <a:chOff x="0" y="0"/>
          <a:chExt cx="0" cy="0"/>
        </a:xfrm>
      </p:grpSpPr>
      <p:sp>
        <p:nvSpPr>
          <p:cNvPr id="9" name="Shape 9"/>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uto Grande">
    <p:spTree>
      <p:nvGrpSpPr>
        <p:cNvPr id="1" name="Shape 36"/>
        <p:cNvGrpSpPr/>
        <p:nvPr/>
      </p:nvGrpSpPr>
      <p:grpSpPr>
        <a:xfrm>
          <a:off x="0" y="0"/>
          <a:ext cx="0" cy="0"/>
          <a:chOff x="0" y="0"/>
          <a:chExt cx="0" cy="0"/>
        </a:xfrm>
      </p:grpSpPr>
      <p:sp>
        <p:nvSpPr>
          <p:cNvPr id="37" name="Shape 37"/>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8" name="Shape 38"/>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2766" y="0"/>
            <a:ext cx="2941233" cy="2079321"/>
          </a:xfrm>
          <a:prstGeom prst="rect">
            <a:avLst/>
          </a:prstGeom>
        </p:spPr>
      </p:pic>
      <p:sp>
        <p:nvSpPr>
          <p:cNvPr id="8" name="Shape 87"/>
          <p:cNvSpPr txBox="1">
            <a:spLocks/>
          </p:cNvSpPr>
          <p:nvPr userDrawn="1"/>
        </p:nvSpPr>
        <p:spPr>
          <a:xfrm>
            <a:off x="7523430" y="1786957"/>
            <a:ext cx="1494751"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endParaRPr lang="en" sz="900" dirty="0">
              <a:solidFill>
                <a:schemeClr val="bg1"/>
              </a:solidFill>
            </a:endParaRPr>
          </a:p>
        </p:txBody>
      </p:sp>
      <p:sp>
        <p:nvSpPr>
          <p:cNvPr id="10" name="Shape 79"/>
          <p:cNvSpPr txBox="1">
            <a:spLocks/>
          </p:cNvSpPr>
          <p:nvPr userDrawn="1"/>
        </p:nvSpPr>
        <p:spPr>
          <a:xfrm>
            <a:off x="394366"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653958" y="474176"/>
            <a:ext cx="5649913" cy="649949"/>
          </a:xfrm>
        </p:spPr>
        <p:txBody>
          <a:bodyPr/>
          <a:lstStyle>
            <a:lvl1pPr>
              <a:buNone/>
              <a:defRPr lang="it-IT" sz="32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654050" y="1160085"/>
            <a:ext cx="6183313" cy="3320475"/>
          </a:xfrm>
        </p:spPr>
        <p:txBody>
          <a:bodyPr/>
          <a:lstStyle>
            <a:lvl1pPr>
              <a:spcBef>
                <a:spcPts val="1200"/>
              </a:spcBef>
              <a:buNone/>
              <a:defRPr>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zio Grande - Testo 16px">
    <p:spTree>
      <p:nvGrpSpPr>
        <p:cNvPr id="1" name="Shape 36"/>
        <p:cNvGrpSpPr/>
        <p:nvPr/>
      </p:nvGrpSpPr>
      <p:grpSpPr>
        <a:xfrm>
          <a:off x="0" y="0"/>
          <a:ext cx="0" cy="0"/>
          <a:chOff x="0" y="0"/>
          <a:chExt cx="0" cy="0"/>
        </a:xfrm>
      </p:grpSpPr>
      <p:sp>
        <p:nvSpPr>
          <p:cNvPr id="2" name="Rectangle 1"/>
          <p:cNvSpPr/>
          <p:nvPr userDrawn="1"/>
        </p:nvSpPr>
        <p:spPr>
          <a:xfrm>
            <a:off x="1" y="-10437"/>
            <a:ext cx="3636974" cy="516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v</a:t>
            </a:r>
          </a:p>
        </p:txBody>
      </p:sp>
      <p:sp>
        <p:nvSpPr>
          <p:cNvPr id="38" name="Shape 38"/>
          <p:cNvSpPr/>
          <p:nvPr/>
        </p:nvSpPr>
        <p:spPr>
          <a:xfrm>
            <a:off x="3638202" y="-10437"/>
            <a:ext cx="5129128"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2766" y="0"/>
            <a:ext cx="2941233" cy="2079321"/>
          </a:xfrm>
          <a:prstGeom prst="rect">
            <a:avLst/>
          </a:prstGeom>
        </p:spPr>
      </p:pic>
      <p:sp>
        <p:nvSpPr>
          <p:cNvPr id="8" name="Shape 87"/>
          <p:cNvSpPr txBox="1">
            <a:spLocks/>
          </p:cNvSpPr>
          <p:nvPr userDrawn="1"/>
        </p:nvSpPr>
        <p:spPr>
          <a:xfrm>
            <a:off x="8279193" y="1872551"/>
            <a:ext cx="86480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chemeClr val="bg1"/>
                </a:solidFill>
              </a:rPr>
              <a:t>Direzione Generale per i contratti, gli acquisti e per i sistemi informativi e la statistica </a:t>
            </a: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655" y="1606950"/>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99168"/>
            <a:ext cx="5649913" cy="649949"/>
          </a:xfrm>
        </p:spPr>
        <p:txBody>
          <a:bodyPr/>
          <a:lstStyle>
            <a:lvl1pPr>
              <a:buNone/>
              <a:defRPr lang="it-IT" sz="24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299347" y="885077"/>
            <a:ext cx="7545241" cy="3768613"/>
          </a:xfrm>
        </p:spPr>
        <p:txBody>
          <a:bodyPr/>
          <a:lstStyle>
            <a:lvl1pPr>
              <a:buNone/>
              <a:defRPr sz="1600">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Tree>
    <p:extLst>
      <p:ext uri="{BB962C8B-B14F-4D97-AF65-F5344CB8AC3E}">
        <p14:creationId xmlns:p14="http://schemas.microsoft.com/office/powerpoint/2010/main" val="18086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zio Grande - Testo 12px">
    <p:spTree>
      <p:nvGrpSpPr>
        <p:cNvPr id="1" name="Shape 36"/>
        <p:cNvGrpSpPr/>
        <p:nvPr/>
      </p:nvGrpSpPr>
      <p:grpSpPr>
        <a:xfrm>
          <a:off x="0" y="0"/>
          <a:ext cx="0" cy="0"/>
          <a:chOff x="0" y="0"/>
          <a:chExt cx="0" cy="0"/>
        </a:xfrm>
      </p:grpSpPr>
      <p:sp>
        <p:nvSpPr>
          <p:cNvPr id="2" name="Rectangle 1"/>
          <p:cNvSpPr/>
          <p:nvPr userDrawn="1"/>
        </p:nvSpPr>
        <p:spPr>
          <a:xfrm>
            <a:off x="1" y="-10437"/>
            <a:ext cx="3636974" cy="516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v</a:t>
            </a:r>
          </a:p>
        </p:txBody>
      </p:sp>
      <p:sp>
        <p:nvSpPr>
          <p:cNvPr id="38" name="Shape 38"/>
          <p:cNvSpPr/>
          <p:nvPr/>
        </p:nvSpPr>
        <p:spPr>
          <a:xfrm>
            <a:off x="3638202" y="-10437"/>
            <a:ext cx="5129128"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2766" y="0"/>
            <a:ext cx="2941233" cy="2079321"/>
          </a:xfrm>
          <a:prstGeom prst="rect">
            <a:avLst/>
          </a:prstGeom>
        </p:spPr>
      </p:pic>
      <p:sp>
        <p:nvSpPr>
          <p:cNvPr id="8" name="Shape 87"/>
          <p:cNvSpPr txBox="1">
            <a:spLocks/>
          </p:cNvSpPr>
          <p:nvPr userDrawn="1"/>
        </p:nvSpPr>
        <p:spPr>
          <a:xfrm>
            <a:off x="8279193" y="1872551"/>
            <a:ext cx="86480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655" y="1606950"/>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99168"/>
            <a:ext cx="5649913" cy="649949"/>
          </a:xfrm>
        </p:spPr>
        <p:txBody>
          <a:bodyPr/>
          <a:lstStyle>
            <a:lvl1pPr>
              <a:buNone/>
              <a:defRPr lang="it-IT" sz="24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299347" y="885077"/>
            <a:ext cx="7545241" cy="3768613"/>
          </a:xfrm>
        </p:spPr>
        <p:txBody>
          <a:bodyPr/>
          <a:lstStyle>
            <a:lvl1pPr>
              <a:buNone/>
              <a:defRPr sz="1200">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Tree>
    <p:extLst>
      <p:ext uri="{BB962C8B-B14F-4D97-AF65-F5344CB8AC3E}">
        <p14:creationId xmlns:p14="http://schemas.microsoft.com/office/powerpoint/2010/main" val="231675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pazio Grande - Testo 12px">
    <p:spTree>
      <p:nvGrpSpPr>
        <p:cNvPr id="1" name="Shape 36"/>
        <p:cNvGrpSpPr/>
        <p:nvPr/>
      </p:nvGrpSpPr>
      <p:grpSpPr>
        <a:xfrm>
          <a:off x="0" y="0"/>
          <a:ext cx="0" cy="0"/>
          <a:chOff x="0" y="0"/>
          <a:chExt cx="0" cy="0"/>
        </a:xfrm>
      </p:grpSpPr>
      <p:sp>
        <p:nvSpPr>
          <p:cNvPr id="2" name="Rectangle 1"/>
          <p:cNvSpPr/>
          <p:nvPr userDrawn="1"/>
        </p:nvSpPr>
        <p:spPr>
          <a:xfrm>
            <a:off x="1" y="-10437"/>
            <a:ext cx="4248614" cy="516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v</a:t>
            </a:r>
          </a:p>
        </p:txBody>
      </p:sp>
      <p:sp>
        <p:nvSpPr>
          <p:cNvPr id="38" name="Shape 38"/>
          <p:cNvSpPr/>
          <p:nvPr/>
        </p:nvSpPr>
        <p:spPr>
          <a:xfrm>
            <a:off x="4071966" y="-10437"/>
            <a:ext cx="5075534" cy="5175535"/>
          </a:xfrm>
          <a:custGeom>
            <a:avLst/>
            <a:gdLst>
              <a:gd name="connsiteX0" fmla="*/ 0 w 332734"/>
              <a:gd name="connsiteY0" fmla="*/ 0 h 206122"/>
              <a:gd name="connsiteX1" fmla="*/ 0 w 332734"/>
              <a:gd name="connsiteY1" fmla="*/ 206122 h 206122"/>
              <a:gd name="connsiteX2" fmla="*/ 332734 w 332734"/>
              <a:gd name="connsiteY2" fmla="*/ 109542 h 206122"/>
              <a:gd name="connsiteX3" fmla="*/ 273309 w 332734"/>
              <a:gd name="connsiteY3" fmla="*/ 331 h 206122"/>
              <a:gd name="connsiteX4" fmla="*/ 0 w 332734"/>
              <a:gd name="connsiteY4" fmla="*/ 0 h 206122"/>
              <a:gd name="connsiteX0" fmla="*/ 0 w 332734"/>
              <a:gd name="connsiteY0" fmla="*/ 0 h 206122"/>
              <a:gd name="connsiteX1" fmla="*/ 0 w 332734"/>
              <a:gd name="connsiteY1" fmla="*/ 206122 h 206122"/>
              <a:gd name="connsiteX2" fmla="*/ 332734 w 332734"/>
              <a:gd name="connsiteY2" fmla="*/ 109542 h 206122"/>
              <a:gd name="connsiteX3" fmla="*/ 245460 w 332734"/>
              <a:gd name="connsiteY3" fmla="*/ 331 h 206122"/>
              <a:gd name="connsiteX4" fmla="*/ 0 w 332734"/>
              <a:gd name="connsiteY4" fmla="*/ 0 h 206122"/>
              <a:gd name="connsiteX0" fmla="*/ 0 w 332734"/>
              <a:gd name="connsiteY0" fmla="*/ 0 h 206122"/>
              <a:gd name="connsiteX1" fmla="*/ 0 w 332734"/>
              <a:gd name="connsiteY1" fmla="*/ 206122 h 206122"/>
              <a:gd name="connsiteX2" fmla="*/ 296945 w 332734"/>
              <a:gd name="connsiteY2" fmla="*/ 119250 h 206122"/>
              <a:gd name="connsiteX3" fmla="*/ 332734 w 332734"/>
              <a:gd name="connsiteY3" fmla="*/ 109542 h 206122"/>
              <a:gd name="connsiteX4" fmla="*/ 245460 w 332734"/>
              <a:gd name="connsiteY4" fmla="*/ 331 h 206122"/>
              <a:gd name="connsiteX5" fmla="*/ 0 w 332734"/>
              <a:gd name="connsiteY5" fmla="*/ 0 h 206122"/>
              <a:gd name="connsiteX0" fmla="*/ 0 w 332734"/>
              <a:gd name="connsiteY0" fmla="*/ 0 h 206122"/>
              <a:gd name="connsiteX1" fmla="*/ 0 w 332734"/>
              <a:gd name="connsiteY1" fmla="*/ 206122 h 206122"/>
              <a:gd name="connsiteX2" fmla="*/ 324794 w 332734"/>
              <a:gd name="connsiteY2" fmla="*/ 204703 h 206122"/>
              <a:gd name="connsiteX3" fmla="*/ 332734 w 332734"/>
              <a:gd name="connsiteY3" fmla="*/ 109542 h 206122"/>
              <a:gd name="connsiteX4" fmla="*/ 245460 w 332734"/>
              <a:gd name="connsiteY4" fmla="*/ 331 h 206122"/>
              <a:gd name="connsiteX5" fmla="*/ 0 w 332734"/>
              <a:gd name="connsiteY5" fmla="*/ 0 h 206122"/>
              <a:gd name="connsiteX0" fmla="*/ 0 w 327021"/>
              <a:gd name="connsiteY0" fmla="*/ 0 h 206122"/>
              <a:gd name="connsiteX1" fmla="*/ 0 w 327021"/>
              <a:gd name="connsiteY1" fmla="*/ 206122 h 206122"/>
              <a:gd name="connsiteX2" fmla="*/ 324794 w 327021"/>
              <a:gd name="connsiteY2" fmla="*/ 204703 h 206122"/>
              <a:gd name="connsiteX3" fmla="*/ 327021 w 327021"/>
              <a:gd name="connsiteY3" fmla="*/ 108652 h 206122"/>
              <a:gd name="connsiteX4" fmla="*/ 245460 w 327021"/>
              <a:gd name="connsiteY4" fmla="*/ 331 h 206122"/>
              <a:gd name="connsiteX5" fmla="*/ 0 w 327021"/>
              <a:gd name="connsiteY5" fmla="*/ 0 h 206122"/>
              <a:gd name="connsiteX0" fmla="*/ 0 w 327021"/>
              <a:gd name="connsiteY0" fmla="*/ 0 h 206567"/>
              <a:gd name="connsiteX1" fmla="*/ 714 w 327021"/>
              <a:gd name="connsiteY1" fmla="*/ 206567 h 206567"/>
              <a:gd name="connsiteX2" fmla="*/ 324794 w 327021"/>
              <a:gd name="connsiteY2" fmla="*/ 204703 h 206567"/>
              <a:gd name="connsiteX3" fmla="*/ 327021 w 327021"/>
              <a:gd name="connsiteY3" fmla="*/ 108652 h 206567"/>
              <a:gd name="connsiteX4" fmla="*/ 245460 w 327021"/>
              <a:gd name="connsiteY4" fmla="*/ 331 h 206567"/>
              <a:gd name="connsiteX5" fmla="*/ 0 w 327021"/>
              <a:gd name="connsiteY5" fmla="*/ 0 h 206567"/>
              <a:gd name="connsiteX0" fmla="*/ 0 w 327021"/>
              <a:gd name="connsiteY0" fmla="*/ 0 h 206567"/>
              <a:gd name="connsiteX1" fmla="*/ 714 w 327021"/>
              <a:gd name="connsiteY1" fmla="*/ 206567 h 206567"/>
              <a:gd name="connsiteX2" fmla="*/ 324794 w 327021"/>
              <a:gd name="connsiteY2" fmla="*/ 205593 h 206567"/>
              <a:gd name="connsiteX3" fmla="*/ 327021 w 327021"/>
              <a:gd name="connsiteY3" fmla="*/ 108652 h 206567"/>
              <a:gd name="connsiteX4" fmla="*/ 245460 w 327021"/>
              <a:gd name="connsiteY4" fmla="*/ 331 h 206567"/>
              <a:gd name="connsiteX5" fmla="*/ 0 w 327021"/>
              <a:gd name="connsiteY5" fmla="*/ 0 h 206567"/>
              <a:gd name="connsiteX0" fmla="*/ 0 w 325018"/>
              <a:gd name="connsiteY0" fmla="*/ 0 h 206567"/>
              <a:gd name="connsiteX1" fmla="*/ 714 w 325018"/>
              <a:gd name="connsiteY1" fmla="*/ 206567 h 206567"/>
              <a:gd name="connsiteX2" fmla="*/ 324794 w 325018"/>
              <a:gd name="connsiteY2" fmla="*/ 205593 h 206567"/>
              <a:gd name="connsiteX3" fmla="*/ 324879 w 325018"/>
              <a:gd name="connsiteY3" fmla="*/ 79277 h 206567"/>
              <a:gd name="connsiteX4" fmla="*/ 245460 w 325018"/>
              <a:gd name="connsiteY4" fmla="*/ 331 h 206567"/>
              <a:gd name="connsiteX5" fmla="*/ 0 w 325018"/>
              <a:gd name="connsiteY5" fmla="*/ 0 h 20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18" h="206567" extrusionOk="0">
                <a:moveTo>
                  <a:pt x="0" y="0"/>
                </a:moveTo>
                <a:lnTo>
                  <a:pt x="714" y="206567"/>
                </a:lnTo>
                <a:lnTo>
                  <a:pt x="324794" y="205593"/>
                </a:lnTo>
                <a:cubicBezTo>
                  <a:pt x="325536" y="173576"/>
                  <a:pt x="324137" y="111294"/>
                  <a:pt x="324879" y="79277"/>
                </a:cubicBezTo>
                <a:lnTo>
                  <a:pt x="245460" y="331"/>
                </a:lnTo>
                <a:lnTo>
                  <a:pt x="0" y="0"/>
                </a:lnTo>
                <a:close/>
              </a:path>
            </a:pathLst>
          </a:custGeom>
          <a:solidFill>
            <a:srgbClr val="FFFFFF"/>
          </a:solidFill>
          <a:ln>
            <a:noFill/>
          </a:ln>
        </p:spPr>
        <p:txBody>
          <a:bodyPr/>
          <a:lstStyle/>
          <a:p>
            <a:endParaRPr lang="it-I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8576" y="-515519"/>
            <a:ext cx="2941233" cy="207932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99168"/>
            <a:ext cx="5649913" cy="649949"/>
          </a:xfrm>
        </p:spPr>
        <p:txBody>
          <a:bodyPr/>
          <a:lstStyle>
            <a:lvl1pPr>
              <a:buNone/>
              <a:defRPr lang="it-IT" sz="24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299347" y="885077"/>
            <a:ext cx="7545241" cy="3768613"/>
          </a:xfrm>
        </p:spPr>
        <p:txBody>
          <a:bodyPr/>
          <a:lstStyle>
            <a:lvl1pPr>
              <a:buNone/>
              <a:defRPr sz="1200">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
        <p:nvSpPr>
          <p:cNvPr id="11"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rgbClr val="737373"/>
                </a:solidFill>
              </a:rPr>
              <a:t>Direzione Generale per i contratti, gli acquisti e per i sistemi informativi e la statistica </a:t>
            </a:r>
            <a:endParaRPr lang="en" sz="600" dirty="0">
              <a:solidFill>
                <a:srgbClr val="737373"/>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Tree>
    <p:extLst>
      <p:ext uri="{BB962C8B-B14F-4D97-AF65-F5344CB8AC3E}">
        <p14:creationId xmlns:p14="http://schemas.microsoft.com/office/powerpoint/2010/main" val="349040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zio FULL ">
    <p:spTree>
      <p:nvGrpSpPr>
        <p:cNvPr id="1" name="Shape 3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660" y="1"/>
            <a:ext cx="2110339" cy="1491916"/>
          </a:xfrm>
          <a:prstGeom prst="rect">
            <a:avLst/>
          </a:prstGeom>
        </p:spPr>
      </p:pic>
      <p:sp>
        <p:nvSpPr>
          <p:cNvPr id="8"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chemeClr val="bg1"/>
                </a:solidFill>
              </a:rPr>
              <a:t>Direzione Generale per i contratti, gli acquisti e per i sistemi informativi e la statistica </a:t>
            </a: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solidFill>
                <a:latin typeface="Karla" panose="020B0604020202020204" charset="0"/>
                <a:ea typeface="Karla" panose="020B0604020202020204" charset="0"/>
              </a:rPr>
              <a:t>Pagina </a:t>
            </a:r>
            <a:fld id="{A40B19ED-4B54-495C-81DC-8B4BFC9EE3D8}" type="slidenum">
              <a:rPr lang="it-IT" sz="1000" b="1" smtClean="0">
                <a:solidFill>
                  <a:schemeClr val="bg1"/>
                </a:solidFill>
                <a:latin typeface="Karla" panose="020B0604020202020204" charset="0"/>
                <a:ea typeface="Karla" panose="020B0604020202020204" charset="0"/>
              </a:rPr>
              <a:t>‹N›</a:t>
            </a:fld>
            <a:endParaRPr lang="en" sz="1000" b="0" dirty="0">
              <a:solidFill>
                <a:schemeClr val="bg1"/>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34397"/>
            <a:ext cx="5649913" cy="649949"/>
          </a:xfrm>
        </p:spPr>
        <p:txBody>
          <a:bodyPr/>
          <a:lstStyle>
            <a:lvl1pPr>
              <a:buNone/>
              <a:defRPr lang="it-IT" sz="2400" b="1" i="0" u="none" strike="noStrike" cap="none">
                <a:solidFill>
                  <a:schemeClr val="bg1"/>
                </a:solidFill>
                <a:latin typeface="Montserrat"/>
                <a:ea typeface="Montserrat"/>
                <a:cs typeface="Montserrat"/>
                <a:sym typeface="Montserrat"/>
              </a:defRPr>
            </a:lvl1pPr>
          </a:lstStyle>
          <a:p>
            <a:pPr lvl="0"/>
            <a:r>
              <a:rPr lang="it-IT"/>
              <a:t>Lorem Ipsum</a:t>
            </a:r>
          </a:p>
        </p:txBody>
      </p:sp>
    </p:spTree>
    <p:extLst>
      <p:ext uri="{BB962C8B-B14F-4D97-AF65-F5344CB8AC3E}">
        <p14:creationId xmlns:p14="http://schemas.microsoft.com/office/powerpoint/2010/main" val="46154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pazio FULL ">
    <p:spTree>
      <p:nvGrpSpPr>
        <p:cNvPr id="1" name="Shape 36"/>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0262" y="0"/>
            <a:ext cx="2343738" cy="1656919"/>
          </a:xfrm>
          <a:prstGeom prst="rect">
            <a:avLst/>
          </a:prstGeom>
        </p:spPr>
      </p:pic>
      <p:sp>
        <p:nvSpPr>
          <p:cNvPr id="8"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rgbClr val="737373"/>
                </a:solidFill>
              </a:rPr>
              <a:t>Direzione Generale per i contratti, gli acquisti e per i sistemi informativi e la statistica </a:t>
            </a:r>
            <a:endParaRPr lang="en" sz="600" dirty="0">
              <a:solidFill>
                <a:srgbClr val="737373"/>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rgbClr val="737373"/>
                </a:solidFill>
                <a:latin typeface="Karla" panose="020B0604020202020204" charset="0"/>
                <a:ea typeface="Karla" panose="020B0604020202020204" charset="0"/>
              </a:rPr>
              <a:t>Pagina </a:t>
            </a:r>
            <a:fld id="{A40B19ED-4B54-495C-81DC-8B4BFC9EE3D8}" type="slidenum">
              <a:rPr lang="it-IT" sz="1000" b="1" smtClean="0">
                <a:solidFill>
                  <a:srgbClr val="737373"/>
                </a:solidFill>
                <a:latin typeface="Karla" panose="020B0604020202020204" charset="0"/>
                <a:ea typeface="Karla" panose="020B0604020202020204" charset="0"/>
              </a:rPr>
              <a:t>‹N›</a:t>
            </a:fld>
            <a:endParaRPr lang="en" sz="1000" b="0" dirty="0">
              <a:solidFill>
                <a:srgbClr val="737373"/>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34397"/>
            <a:ext cx="5649913" cy="649949"/>
          </a:xfrm>
        </p:spPr>
        <p:txBody>
          <a:bodyPr/>
          <a:lstStyle>
            <a:lvl1pPr>
              <a:buNone/>
              <a:defRPr lang="it-IT" sz="2400" b="1" i="0" u="none" strike="noStrike" cap="none">
                <a:solidFill>
                  <a:srgbClr val="737373"/>
                </a:solidFill>
                <a:latin typeface="Montserrat"/>
                <a:ea typeface="Montserrat"/>
                <a:cs typeface="Montserrat"/>
                <a:sym typeface="Montserrat"/>
              </a:defRPr>
            </a:lvl1pPr>
          </a:lstStyle>
          <a:p>
            <a:pPr lvl="0"/>
            <a:r>
              <a:rPr lang="it-IT"/>
              <a:t>Lorem Ipsum</a:t>
            </a:r>
          </a:p>
        </p:txBody>
      </p:sp>
      <p:sp>
        <p:nvSpPr>
          <p:cNvPr id="5" name="Text Placeholder 4"/>
          <p:cNvSpPr>
            <a:spLocks noGrp="1"/>
          </p:cNvSpPr>
          <p:nvPr>
            <p:ph type="body" sz="quarter" idx="11"/>
          </p:nvPr>
        </p:nvSpPr>
        <p:spPr>
          <a:xfrm>
            <a:off x="300038" y="947738"/>
            <a:ext cx="8450262" cy="3598862"/>
          </a:xfrm>
        </p:spPr>
        <p:txBody>
          <a:bodyPr/>
          <a:lstStyle>
            <a:lvl3pPr>
              <a:defRPr/>
            </a:lvl3pPr>
          </a:lstStyle>
          <a:p>
            <a:pPr lvl="0"/>
            <a:r>
              <a:rPr lang="en-US"/>
              <a:t>Click to edit Master text styles</a:t>
            </a:r>
          </a:p>
          <a:p>
            <a:pPr lvl="2"/>
            <a:r>
              <a:rPr lang="en-US"/>
              <a:t>  Second level</a:t>
            </a:r>
          </a:p>
          <a:p>
            <a:pPr lvl="2"/>
            <a:r>
              <a:rPr lang="en-US"/>
              <a:t>     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69014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884100"/>
            <a:ext cx="5185199" cy="474599"/>
          </a:xfrm>
          <a:prstGeom prst="rect">
            <a:avLst/>
          </a:prstGeom>
          <a:noFill/>
          <a:ln>
            <a:noFill/>
          </a:ln>
        </p:spPr>
        <p:txBody>
          <a:bodyPr lIns="91425" tIns="91425" rIns="91425" bIns="91425" anchor="b" anchorCtr="0"/>
          <a:lstStyle>
            <a:lvl1pPr lv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00" y="2495550"/>
            <a:ext cx="5185199" cy="2255700"/>
          </a:xfrm>
          <a:prstGeom prst="rect">
            <a:avLst/>
          </a:prstGeom>
          <a:noFill/>
          <a:ln>
            <a:noFill/>
          </a:ln>
        </p:spPr>
        <p:txBody>
          <a:bodyPr lIns="91425" tIns="91425" rIns="91425" bIns="91425" anchor="t" anchorCtr="0"/>
          <a:lstStyle>
            <a:lvl1pPr lvl="0">
              <a:spcBef>
                <a:spcPts val="600"/>
              </a:spcBef>
              <a:buClr>
                <a:srgbClr val="999999"/>
              </a:buClr>
              <a:buSzPct val="100000"/>
              <a:buFont typeface="Karla"/>
              <a:buChar char="▸"/>
              <a:defRPr sz="1600">
                <a:solidFill>
                  <a:srgbClr val="999999"/>
                </a:solidFill>
                <a:latin typeface="Karla"/>
                <a:ea typeface="Karla"/>
                <a:cs typeface="Karla"/>
                <a:sym typeface="Karla"/>
              </a:defRPr>
            </a:lvl1pPr>
            <a:lvl2pPr lvl="1">
              <a:spcBef>
                <a:spcPts val="480"/>
              </a:spcBef>
              <a:buClr>
                <a:srgbClr val="999999"/>
              </a:buClr>
              <a:buSzPct val="100000"/>
              <a:buFont typeface="Karla"/>
              <a:buChar char="▹"/>
              <a:defRPr sz="1600">
                <a:solidFill>
                  <a:srgbClr val="999999"/>
                </a:solidFill>
                <a:latin typeface="Karla"/>
                <a:ea typeface="Karla"/>
                <a:cs typeface="Karla"/>
                <a:sym typeface="Karla"/>
              </a:defRPr>
            </a:lvl2pPr>
            <a:lvl3pPr lvl="2">
              <a:spcBef>
                <a:spcPts val="480"/>
              </a:spcBef>
              <a:buClr>
                <a:srgbClr val="999999"/>
              </a:buClr>
              <a:buSzPct val="100000"/>
              <a:buFont typeface="Karla"/>
              <a:buChar char="▹"/>
              <a:defRPr sz="1600">
                <a:solidFill>
                  <a:srgbClr val="999999"/>
                </a:solidFill>
                <a:latin typeface="Karla"/>
                <a:ea typeface="Karla"/>
                <a:cs typeface="Karla"/>
                <a:sym typeface="Karla"/>
              </a:defRPr>
            </a:lvl3pPr>
            <a:lvl4pPr lvl="3">
              <a:spcBef>
                <a:spcPts val="360"/>
              </a:spcBef>
              <a:buClr>
                <a:srgbClr val="999999"/>
              </a:buClr>
              <a:buSzPct val="100000"/>
              <a:buFont typeface="Karla"/>
              <a:defRPr sz="1600">
                <a:solidFill>
                  <a:srgbClr val="999999"/>
                </a:solidFill>
                <a:latin typeface="Karla"/>
                <a:ea typeface="Karla"/>
                <a:cs typeface="Karla"/>
                <a:sym typeface="Karla"/>
              </a:defRPr>
            </a:lvl4pPr>
            <a:lvl5pPr lvl="4">
              <a:spcBef>
                <a:spcPts val="360"/>
              </a:spcBef>
              <a:buClr>
                <a:srgbClr val="999999"/>
              </a:buClr>
              <a:buSzPct val="100000"/>
              <a:buFont typeface="Karla"/>
              <a:defRPr sz="1600">
                <a:solidFill>
                  <a:srgbClr val="999999"/>
                </a:solidFill>
                <a:latin typeface="Karla"/>
                <a:ea typeface="Karla"/>
                <a:cs typeface="Karla"/>
                <a:sym typeface="Karla"/>
              </a:defRPr>
            </a:lvl5pPr>
            <a:lvl6pPr lvl="5">
              <a:spcBef>
                <a:spcPts val="360"/>
              </a:spcBef>
              <a:buClr>
                <a:srgbClr val="999999"/>
              </a:buClr>
              <a:buSzPct val="100000"/>
              <a:buFont typeface="Karla"/>
              <a:defRPr sz="1600">
                <a:solidFill>
                  <a:srgbClr val="999999"/>
                </a:solidFill>
                <a:latin typeface="Karla"/>
                <a:ea typeface="Karla"/>
                <a:cs typeface="Karla"/>
                <a:sym typeface="Karla"/>
              </a:defRPr>
            </a:lvl6pPr>
            <a:lvl7pPr lvl="6">
              <a:spcBef>
                <a:spcPts val="360"/>
              </a:spcBef>
              <a:buClr>
                <a:srgbClr val="999999"/>
              </a:buClr>
              <a:buSzPct val="100000"/>
              <a:buFont typeface="Karla"/>
              <a:defRPr sz="1600">
                <a:solidFill>
                  <a:srgbClr val="999999"/>
                </a:solidFill>
                <a:latin typeface="Karla"/>
                <a:ea typeface="Karla"/>
                <a:cs typeface="Karla"/>
                <a:sym typeface="Karla"/>
              </a:defRPr>
            </a:lvl7pPr>
            <a:lvl8pPr lvl="7">
              <a:spcBef>
                <a:spcPts val="360"/>
              </a:spcBef>
              <a:buClr>
                <a:srgbClr val="999999"/>
              </a:buClr>
              <a:buSzPct val="100000"/>
              <a:buFont typeface="Karla"/>
              <a:defRPr sz="1600">
                <a:solidFill>
                  <a:srgbClr val="999999"/>
                </a:solidFill>
                <a:latin typeface="Karla"/>
                <a:ea typeface="Karla"/>
                <a:cs typeface="Karla"/>
                <a:sym typeface="Karla"/>
              </a:defRPr>
            </a:lvl8pPr>
            <a:lvl9pPr lvl="8">
              <a:spcBef>
                <a:spcPts val="360"/>
              </a:spcBef>
              <a:buClr>
                <a:srgbClr val="999999"/>
              </a:buClr>
              <a:buSzPct val="100000"/>
              <a:buFont typeface="Karla"/>
              <a:defRPr sz="1600">
                <a:solidFill>
                  <a:srgbClr val="999999"/>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48" r:id="rId2"/>
    <p:sldLayoutId id="2147483654" r:id="rId3"/>
    <p:sldLayoutId id="2147483661" r:id="rId4"/>
    <p:sldLayoutId id="2147483662" r:id="rId5"/>
    <p:sldLayoutId id="2147483666" r:id="rId6"/>
    <p:sldLayoutId id="2147483663" r:id="rId7"/>
    <p:sldLayoutId id="214748366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Shape 6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926" y="0"/>
            <a:ext cx="6342074" cy="4483565"/>
          </a:xfrm>
          <a:prstGeom prst="rect">
            <a:avLst/>
          </a:prstGeom>
        </p:spPr>
      </p:pic>
      <p:sp>
        <p:nvSpPr>
          <p:cNvPr id="12" name="Shape 87"/>
          <p:cNvSpPr txBox="1">
            <a:spLocks/>
          </p:cNvSpPr>
          <p:nvPr/>
        </p:nvSpPr>
        <p:spPr>
          <a:xfrm>
            <a:off x="814384" y="205552"/>
            <a:ext cx="2985733" cy="63411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Font typeface="Karla"/>
              <a:buNone/>
            </a:pPr>
            <a:r>
              <a:rPr lang="en" sz="1800" dirty="0">
                <a:solidFill>
                  <a:schemeClr val="tx2">
                    <a:lumMod val="75000"/>
                  </a:schemeClr>
                </a:solidFill>
              </a:rPr>
              <a:t>Ministero dell’Istruzione</a:t>
            </a:r>
          </a:p>
        </p:txBody>
      </p:sp>
      <p:sp>
        <p:nvSpPr>
          <p:cNvPr id="15" name="Shape 87"/>
          <p:cNvSpPr txBox="1">
            <a:spLocks/>
          </p:cNvSpPr>
          <p:nvPr/>
        </p:nvSpPr>
        <p:spPr>
          <a:xfrm>
            <a:off x="5649732" y="4392763"/>
            <a:ext cx="4531499"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endParaRPr lang="en" sz="1200" dirty="0">
              <a:solidFill>
                <a:schemeClr val="bg1"/>
              </a:solidFill>
            </a:endParaRPr>
          </a:p>
        </p:txBody>
      </p:sp>
      <p:sp>
        <p:nvSpPr>
          <p:cNvPr id="8" name="Shape 65"/>
          <p:cNvSpPr txBox="1">
            <a:spLocks/>
          </p:cNvSpPr>
          <p:nvPr/>
        </p:nvSpPr>
        <p:spPr>
          <a:xfrm>
            <a:off x="195208" y="2363056"/>
            <a:ext cx="3999900" cy="863029"/>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 sz="2400" b="1" dirty="0">
                <a:solidFill>
                  <a:schemeClr val="accent1">
                    <a:lumMod val="75000"/>
                  </a:schemeClr>
                </a:solidFill>
                <a:latin typeface="+mj-lt"/>
                <a:ea typeface="Karla" panose="020B0604020202020204" charset="0"/>
              </a:rPr>
              <a:t>OM 14 marzo 2022, n. 65</a:t>
            </a:r>
          </a:p>
        </p:txBody>
      </p:sp>
      <p:sp>
        <p:nvSpPr>
          <p:cNvPr id="9" name="Rettangolo 8"/>
          <p:cNvSpPr/>
          <p:nvPr/>
        </p:nvSpPr>
        <p:spPr>
          <a:xfrm>
            <a:off x="652903" y="3869543"/>
            <a:ext cx="3147213" cy="1169551"/>
          </a:xfrm>
          <a:prstGeom prst="rect">
            <a:avLst/>
          </a:prstGeom>
        </p:spPr>
        <p:txBody>
          <a:bodyPr wrap="square">
            <a:spAutoFit/>
          </a:bodyPr>
          <a:lstStyle/>
          <a:p>
            <a:r>
              <a:rPr lang="it-IT" dirty="0">
                <a:solidFill>
                  <a:schemeClr val="accent1">
                    <a:lumMod val="75000"/>
                  </a:schemeClr>
                </a:solidFill>
                <a:latin typeface="Arial" panose="020B0604020202020204" pitchFamily="34" charset="0"/>
                <a:ea typeface="Montserrat"/>
                <a:cs typeface="Arial" panose="020B0604020202020204" pitchFamily="34" charset="0"/>
                <a:sym typeface="Montserrat"/>
              </a:rPr>
              <a:t>Marina Imperato </a:t>
            </a:r>
          </a:p>
          <a:p>
            <a:r>
              <a:rPr lang="it-IT" dirty="0">
                <a:solidFill>
                  <a:schemeClr val="accent1">
                    <a:lumMod val="75000"/>
                  </a:schemeClr>
                </a:solidFill>
                <a:latin typeface="Arial" panose="020B0604020202020204" pitchFamily="34" charset="0"/>
                <a:ea typeface="Montserrat"/>
                <a:cs typeface="Arial" panose="020B0604020202020204" pitchFamily="34" charset="0"/>
                <a:sym typeface="Montserrat"/>
              </a:rPr>
              <a:t>Ufficio III – Direzione Generale per gli Ordinamenti scolastici, la valutazione e l’internazionalizzazione del sistema nazionale di istruzione</a:t>
            </a:r>
          </a:p>
        </p:txBody>
      </p:sp>
      <p:pic>
        <p:nvPicPr>
          <p:cNvPr id="1026" name="Picture 2" descr="D:\Users\mi13679\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11" y="205553"/>
            <a:ext cx="562173" cy="63411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390418" y="889659"/>
            <a:ext cx="3609481" cy="1200329"/>
          </a:xfrm>
          <a:prstGeom prst="rect">
            <a:avLst/>
          </a:prstGeom>
        </p:spPr>
        <p:txBody>
          <a:bodyPr wrap="square">
            <a:spAutoFit/>
          </a:bodyPr>
          <a:lstStyle/>
          <a:p>
            <a:pPr lvl="0" algn="ctr"/>
            <a:r>
              <a:rPr lang="it-IT" sz="2400" b="1" dirty="0">
                <a:solidFill>
                  <a:srgbClr val="00B0F0"/>
                </a:solidFill>
              </a:rPr>
              <a:t>Esami di Stato </a:t>
            </a:r>
          </a:p>
          <a:p>
            <a:pPr lvl="0" algn="ctr"/>
            <a:r>
              <a:rPr lang="it-IT" sz="2400" b="1" dirty="0">
                <a:solidFill>
                  <a:srgbClr val="00B0F0"/>
                </a:solidFill>
              </a:rPr>
              <a:t>Secondo ciclo  </a:t>
            </a:r>
            <a:br>
              <a:rPr lang="it-IT" sz="2400" b="1" dirty="0">
                <a:solidFill>
                  <a:srgbClr val="00B0F0"/>
                </a:solidFill>
              </a:rPr>
            </a:br>
            <a:r>
              <a:rPr lang="it-IT" sz="2400" b="1" dirty="0" err="1">
                <a:solidFill>
                  <a:srgbClr val="00B0F0"/>
                </a:solidFill>
              </a:rPr>
              <a:t>a.s.</a:t>
            </a:r>
            <a:r>
              <a:rPr lang="it-IT" sz="2400" b="1" dirty="0">
                <a:solidFill>
                  <a:srgbClr val="00B0F0"/>
                </a:solidFill>
              </a:rPr>
              <a:t> 2021/2022</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latin typeface="+mn-lt"/>
              </a:rPr>
              <a:t>Art. 10 Documento del Consiglio di classe</a:t>
            </a:r>
          </a:p>
          <a:p>
            <a:r>
              <a:rPr lang="it-IT" dirty="0">
                <a:solidFill>
                  <a:srgbClr val="00B0F0"/>
                </a:solidFill>
                <a:latin typeface="+mj-lt"/>
              </a:rPr>
              <a:t> </a:t>
            </a:r>
          </a:p>
        </p:txBody>
      </p:sp>
      <p:sp>
        <p:nvSpPr>
          <p:cNvPr id="3" name="Segnaposto testo 2"/>
          <p:cNvSpPr>
            <a:spLocks noGrp="1"/>
          </p:cNvSpPr>
          <p:nvPr>
            <p:ph type="body" sz="quarter" idx="11"/>
          </p:nvPr>
        </p:nvSpPr>
        <p:spPr>
          <a:xfrm>
            <a:off x="493160" y="1099335"/>
            <a:ext cx="6183313" cy="3370951"/>
          </a:xfrm>
        </p:spPr>
        <p:txBody>
          <a:bodyPr/>
          <a:lstStyle/>
          <a:p>
            <a:pPr algn="just">
              <a:spcBef>
                <a:spcPts val="0"/>
              </a:spcBef>
              <a:buClrTx/>
              <a:buSzTx/>
            </a:pPr>
            <a:r>
              <a:rPr lang="it-IT" dirty="0">
                <a:solidFill>
                  <a:schemeClr val="tx1"/>
                </a:solidFill>
                <a:latin typeface="Arial"/>
                <a:cs typeface="Arial"/>
                <a:sym typeface="Arial"/>
              </a:rPr>
              <a:t>Al documento possono essere allegati atti e certificazioni relativi alle prove effettuate e alle iniziative realizzate durante l’anno in preparazione dell’esame di Stato, ai PCTO, agli stage e ai tirocini eventualmente effettuati, alle attività, ai percorsi e ai progetti svolti nell’ambito del previgente insegnamento di Cittadinanza e Costituzione e dell’insegnamento di Educazione civica riferito agli </a:t>
            </a:r>
            <a:r>
              <a:rPr lang="it-IT" dirty="0" err="1">
                <a:solidFill>
                  <a:schemeClr val="tx1"/>
                </a:solidFill>
                <a:latin typeface="Arial"/>
                <a:cs typeface="Arial"/>
                <a:sym typeface="Arial"/>
              </a:rPr>
              <a:t>aa.ss</a:t>
            </a:r>
            <a:r>
              <a:rPr lang="it-IT" dirty="0">
                <a:solidFill>
                  <a:schemeClr val="tx1"/>
                </a:solidFill>
                <a:latin typeface="Arial"/>
                <a:cs typeface="Arial"/>
                <a:sym typeface="Arial"/>
              </a:rPr>
              <a:t>. 2020/2021 e 2021/2022, nonché alla partecipazione studentesca ai sensi dello Statuto.</a:t>
            </a:r>
          </a:p>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dirty="0">
                <a:solidFill>
                  <a:schemeClr val="tx1"/>
                </a:solidFill>
                <a:latin typeface="Arial"/>
                <a:cs typeface="Arial"/>
                <a:sym typeface="Arial"/>
              </a:rPr>
              <a:t>Il documento del consiglio di classe è </a:t>
            </a:r>
            <a:r>
              <a:rPr lang="it-IT" b="1" dirty="0">
                <a:solidFill>
                  <a:schemeClr val="tx1"/>
                </a:solidFill>
                <a:latin typeface="Arial"/>
                <a:cs typeface="Arial"/>
                <a:sym typeface="Arial"/>
              </a:rPr>
              <a:t>immediatamente pubblicato all’albo on-line </a:t>
            </a:r>
            <a:r>
              <a:rPr lang="it-IT" dirty="0">
                <a:solidFill>
                  <a:schemeClr val="tx1"/>
                </a:solidFill>
                <a:latin typeface="Arial"/>
                <a:cs typeface="Arial"/>
                <a:sym typeface="Arial"/>
              </a:rPr>
              <a:t>dell’istituzione scolastica. </a:t>
            </a:r>
          </a:p>
          <a:p>
            <a:pPr algn="just">
              <a:spcBef>
                <a:spcPts val="0"/>
              </a:spcBef>
              <a:buClrTx/>
              <a:buSzTx/>
            </a:pPr>
            <a:r>
              <a:rPr lang="it-IT" b="1" dirty="0">
                <a:solidFill>
                  <a:schemeClr val="tx1"/>
                </a:solidFill>
                <a:latin typeface="Arial"/>
                <a:cs typeface="Arial"/>
                <a:sym typeface="Arial"/>
              </a:rPr>
              <a:t>La commissione si attiene ai contenuti del documento nell’espletamento del colloquio</a:t>
            </a:r>
            <a:r>
              <a:rPr lang="it-IT" dirty="0">
                <a:solidFill>
                  <a:schemeClr val="tx1"/>
                </a:solidFill>
                <a:latin typeface="Arial"/>
                <a:cs typeface="Arial"/>
                <a:sym typeface="Arial"/>
              </a:rPr>
              <a:t>.</a:t>
            </a:r>
          </a:p>
          <a:p>
            <a:pPr lvl="0" algn="just">
              <a:spcBef>
                <a:spcPts val="0"/>
              </a:spcBef>
              <a:buClrTx/>
              <a:buSzTx/>
            </a:pPr>
            <a:endParaRPr lang="it-IT" sz="1200" dirty="0">
              <a:solidFill>
                <a:schemeClr val="tx1"/>
              </a:solidFill>
              <a:latin typeface="Arial"/>
              <a:cs typeface="Arial"/>
              <a:sym typeface="Arial"/>
            </a:endParaRPr>
          </a:p>
          <a:p>
            <a:endParaRPr lang="it-IT" dirty="0">
              <a:latin typeface="+mn-lt"/>
            </a:endParaRPr>
          </a:p>
        </p:txBody>
      </p:sp>
    </p:spTree>
    <p:extLst>
      <p:ext uri="{BB962C8B-B14F-4D97-AF65-F5344CB8AC3E}">
        <p14:creationId xmlns:p14="http://schemas.microsoft.com/office/powerpoint/2010/main" val="142981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11 Credito scolastico</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buClrTx/>
              <a:buSzTx/>
            </a:pPr>
            <a:r>
              <a:rPr lang="it-IT" dirty="0">
                <a:solidFill>
                  <a:srgbClr val="000000"/>
                </a:solidFill>
                <a:latin typeface="Arial"/>
              </a:rPr>
              <a:t>Come già lo scorso anno, rispetto alle previsioni del Dlgs 62/2017, è ridefinito il computo del credito scolastico.</a:t>
            </a:r>
          </a:p>
          <a:p>
            <a:pPr lvl="0" algn="just">
              <a:spcBef>
                <a:spcPts val="0"/>
              </a:spcBef>
              <a:buClrTx/>
              <a:buSzTx/>
            </a:pPr>
            <a:r>
              <a:rPr lang="it-IT" b="1" dirty="0">
                <a:solidFill>
                  <a:schemeClr val="tx1"/>
                </a:solidFill>
                <a:latin typeface="Arial"/>
              </a:rPr>
              <a:t>In via ordinaria</a:t>
            </a:r>
            <a:r>
              <a:rPr lang="it-IT" dirty="0">
                <a:solidFill>
                  <a:schemeClr val="tx1"/>
                </a:solidFill>
                <a:latin typeface="Arial"/>
              </a:rPr>
              <a:t>, il credito scolastico del II biennio e dell’ultimo anno ammonta a max 40 punti: 12 punti per la classe terza, 13 punti per la classe quarta, 15 punti per la classe quinta.</a:t>
            </a:r>
          </a:p>
          <a:p>
            <a:pPr lvl="0" algn="just">
              <a:spcBef>
                <a:spcPts val="0"/>
              </a:spcBef>
              <a:buClrTx/>
              <a:buSzTx/>
            </a:pPr>
            <a:endParaRPr lang="it-IT" dirty="0">
              <a:solidFill>
                <a:srgbClr val="FF0000"/>
              </a:solidFill>
              <a:latin typeface="Arial"/>
            </a:endParaRPr>
          </a:p>
          <a:p>
            <a:pPr lvl="0" algn="just">
              <a:spcBef>
                <a:spcPts val="0"/>
              </a:spcBef>
              <a:buClrTx/>
              <a:buSzTx/>
            </a:pPr>
            <a:r>
              <a:rPr lang="it-IT" dirty="0">
                <a:solidFill>
                  <a:srgbClr val="FF0000"/>
                </a:solidFill>
                <a:latin typeface="Arial"/>
              </a:rPr>
              <a:t>Per il corrente anno scolastico il credito scolastico è attribuito fino a un </a:t>
            </a:r>
            <a:r>
              <a:rPr lang="it-IT" b="1" dirty="0">
                <a:solidFill>
                  <a:srgbClr val="FF0000"/>
                </a:solidFill>
                <a:latin typeface="Arial"/>
              </a:rPr>
              <a:t>massimo di 50 punti</a:t>
            </a:r>
            <a:r>
              <a:rPr lang="it-IT" dirty="0">
                <a:solidFill>
                  <a:srgbClr val="000000"/>
                </a:solidFill>
                <a:latin typeface="Arial"/>
              </a:rPr>
              <a:t>. </a:t>
            </a:r>
          </a:p>
          <a:p>
            <a:pPr lvl="0" algn="just">
              <a:spcBef>
                <a:spcPts val="0"/>
              </a:spcBef>
              <a:buClrTx/>
              <a:buSzTx/>
            </a:pPr>
            <a:endParaRPr lang="it-IT" dirty="0">
              <a:solidFill>
                <a:srgbClr val="000000"/>
              </a:solidFill>
              <a:latin typeface="Arial"/>
            </a:endParaRPr>
          </a:p>
          <a:p>
            <a:pPr lvl="0" algn="just">
              <a:spcBef>
                <a:spcPts val="0"/>
              </a:spcBef>
              <a:buClrTx/>
              <a:buSzTx/>
            </a:pPr>
            <a:r>
              <a:rPr lang="it-IT" dirty="0">
                <a:solidFill>
                  <a:srgbClr val="000000"/>
                </a:solidFill>
                <a:latin typeface="Arial"/>
              </a:rPr>
              <a:t>I consigli di classe attribuiscono il credito sulla base della tabella di cui all’allegato A al d. lgs. 62/2017 e procedono a convertire il suddetto credito in cinquantesimi sulla base della tabella 1 - allegato C.</a:t>
            </a:r>
          </a:p>
        </p:txBody>
      </p:sp>
    </p:spTree>
    <p:extLst>
      <p:ext uri="{BB962C8B-B14F-4D97-AF65-F5344CB8AC3E}">
        <p14:creationId xmlns:p14="http://schemas.microsoft.com/office/powerpoint/2010/main" val="229715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11 Credito scolastico</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558408" cy="3370951"/>
          </a:xfrm>
        </p:spPr>
        <p:txBody>
          <a:bodyPr/>
          <a:lstStyle/>
          <a:p>
            <a:pPr lvl="0" algn="just">
              <a:spcBef>
                <a:spcPts val="0"/>
              </a:spcBef>
              <a:buClrTx/>
              <a:buSzTx/>
            </a:pPr>
            <a:endParaRPr lang="it-IT" sz="1400" dirty="0">
              <a:solidFill>
                <a:srgbClr val="000000"/>
              </a:solidFill>
              <a:latin typeface="Arial"/>
            </a:endParaRPr>
          </a:p>
          <a:p>
            <a:pPr lvl="0" algn="just">
              <a:spcBef>
                <a:spcPts val="0"/>
              </a:spcBef>
              <a:buClrTx/>
              <a:buSzTx/>
            </a:pPr>
            <a:endParaRPr lang="it-IT" sz="1400" dirty="0">
              <a:solidFill>
                <a:srgbClr val="000000"/>
              </a:solidFill>
              <a:latin typeface="Arial"/>
            </a:endParaRPr>
          </a:p>
        </p:txBody>
      </p:sp>
      <p:pic>
        <p:nvPicPr>
          <p:cNvPr id="6" name="Immagine 5">
            <a:extLst>
              <a:ext uri="{FF2B5EF4-FFF2-40B4-BE49-F238E27FC236}">
                <a16:creationId xmlns:a16="http://schemas.microsoft.com/office/drawing/2014/main" id="{9F123F1C-3EC5-44E3-A405-106CA80C34F1}"/>
              </a:ext>
            </a:extLst>
          </p:cNvPr>
          <p:cNvPicPr>
            <a:picLocks noChangeAspect="1"/>
          </p:cNvPicPr>
          <p:nvPr/>
        </p:nvPicPr>
        <p:blipFill>
          <a:blip r:embed="rId2"/>
          <a:stretch>
            <a:fillRect/>
          </a:stretch>
        </p:blipFill>
        <p:spPr>
          <a:xfrm>
            <a:off x="1498387" y="937453"/>
            <a:ext cx="4249270" cy="4195796"/>
          </a:xfrm>
          <a:prstGeom prst="rect">
            <a:avLst/>
          </a:prstGeom>
        </p:spPr>
      </p:pic>
    </p:spTree>
    <p:extLst>
      <p:ext uri="{BB962C8B-B14F-4D97-AF65-F5344CB8AC3E}">
        <p14:creationId xmlns:p14="http://schemas.microsoft.com/office/powerpoint/2010/main" val="163068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11 Credito scolastico</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buClrTx/>
              <a:buSzTx/>
            </a:pPr>
            <a:r>
              <a:rPr lang="it-IT" sz="1400" dirty="0">
                <a:solidFill>
                  <a:srgbClr val="FF0000"/>
                </a:solidFill>
                <a:latin typeface="Arial"/>
              </a:rPr>
              <a:t>Nei </a:t>
            </a:r>
            <a:r>
              <a:rPr lang="it-IT" sz="1400" b="1" dirty="0">
                <a:solidFill>
                  <a:srgbClr val="FF0000"/>
                </a:solidFill>
                <a:latin typeface="Arial"/>
              </a:rPr>
              <a:t>corsi quadriennali</a:t>
            </a:r>
            <a:r>
              <a:rPr lang="it-IT" sz="1400" dirty="0">
                <a:solidFill>
                  <a:srgbClr val="FF0000"/>
                </a:solidFill>
                <a:latin typeface="Arial"/>
              </a:rPr>
              <a:t>, il credito scolastico </a:t>
            </a:r>
            <a:r>
              <a:rPr lang="it-IT" sz="1400" b="1" dirty="0">
                <a:solidFill>
                  <a:srgbClr val="FF0000"/>
                </a:solidFill>
                <a:latin typeface="Arial"/>
              </a:rPr>
              <a:t>è attribuito </a:t>
            </a:r>
            <a:r>
              <a:rPr lang="it-IT" sz="1400" u="sng" dirty="0">
                <a:solidFill>
                  <a:srgbClr val="FF0000"/>
                </a:solidFill>
                <a:latin typeface="Arial"/>
              </a:rPr>
              <a:t>dal consiglio di classe </a:t>
            </a:r>
            <a:r>
              <a:rPr lang="it-IT" sz="1400" dirty="0">
                <a:solidFill>
                  <a:srgbClr val="FF0000"/>
                </a:solidFill>
                <a:latin typeface="Arial"/>
              </a:rPr>
              <a:t>al </a:t>
            </a:r>
            <a:r>
              <a:rPr lang="it-IT" sz="1400" b="1" dirty="0">
                <a:solidFill>
                  <a:srgbClr val="FF0000"/>
                </a:solidFill>
                <a:latin typeface="Arial"/>
              </a:rPr>
              <a:t>termine della classe seconda, della classe terza e della classe quarta</a:t>
            </a:r>
            <a:r>
              <a:rPr lang="it-IT" sz="1400" dirty="0">
                <a:solidFill>
                  <a:srgbClr val="FF0000"/>
                </a:solidFill>
                <a:latin typeface="Arial"/>
              </a:rPr>
              <a:t>.</a:t>
            </a:r>
          </a:p>
          <a:p>
            <a:pPr lvl="0" algn="just">
              <a:spcBef>
                <a:spcPts val="0"/>
              </a:spcBef>
              <a:buClrTx/>
              <a:buSzTx/>
            </a:pPr>
            <a:endParaRPr lang="it-IT" sz="1400" dirty="0">
              <a:solidFill>
                <a:srgbClr val="000000"/>
              </a:solidFill>
              <a:latin typeface="Arial"/>
            </a:endParaRP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Nei casi di </a:t>
            </a:r>
            <a:r>
              <a:rPr lang="it-IT" sz="1400" b="1" dirty="0">
                <a:solidFill>
                  <a:srgbClr val="000000"/>
                </a:solidFill>
                <a:latin typeface="Arial"/>
              </a:rPr>
              <a:t>abbreviazione</a:t>
            </a:r>
            <a:r>
              <a:rPr lang="it-IT" sz="1400" dirty="0">
                <a:solidFill>
                  <a:srgbClr val="000000"/>
                </a:solidFill>
                <a:latin typeface="Arial"/>
              </a:rPr>
              <a:t> del corso di studi </a:t>
            </a:r>
            <a:r>
              <a:rPr lang="it-IT" sz="1400" b="1" dirty="0">
                <a:solidFill>
                  <a:srgbClr val="000000"/>
                </a:solidFill>
                <a:latin typeface="Arial"/>
              </a:rPr>
              <a:t>per merito</a:t>
            </a:r>
            <a:r>
              <a:rPr lang="it-IT" sz="1400" dirty="0">
                <a:solidFill>
                  <a:srgbClr val="000000"/>
                </a:solidFill>
                <a:latin typeface="Arial"/>
              </a:rPr>
              <a:t>, il credito scolastico </a:t>
            </a:r>
            <a:r>
              <a:rPr lang="it-IT" sz="1400" b="1" dirty="0">
                <a:solidFill>
                  <a:srgbClr val="000000"/>
                </a:solidFill>
                <a:latin typeface="Arial"/>
              </a:rPr>
              <a:t>è attribuito </a:t>
            </a:r>
            <a:r>
              <a:rPr lang="it-IT" sz="1400" u="sng" dirty="0">
                <a:solidFill>
                  <a:srgbClr val="000000"/>
                </a:solidFill>
                <a:latin typeface="Arial"/>
              </a:rPr>
              <a:t>dal consiglio di classe</a:t>
            </a:r>
            <a:r>
              <a:rPr lang="it-IT" sz="1400" dirty="0">
                <a:solidFill>
                  <a:srgbClr val="000000"/>
                </a:solidFill>
                <a:latin typeface="Arial"/>
              </a:rPr>
              <a:t>, </a:t>
            </a:r>
            <a:r>
              <a:rPr lang="it-IT" sz="1400" b="1" dirty="0">
                <a:solidFill>
                  <a:srgbClr val="000000"/>
                </a:solidFill>
                <a:latin typeface="Arial"/>
              </a:rPr>
              <a:t>per la classe quinta non frequentata</a:t>
            </a:r>
            <a:r>
              <a:rPr lang="it-IT" sz="1400" dirty="0">
                <a:solidFill>
                  <a:srgbClr val="000000"/>
                </a:solidFill>
                <a:latin typeface="Arial"/>
              </a:rPr>
              <a:t>, </a:t>
            </a:r>
            <a:r>
              <a:rPr lang="it-IT" sz="1400" b="1" dirty="0">
                <a:solidFill>
                  <a:srgbClr val="000000"/>
                </a:solidFill>
                <a:latin typeface="Arial"/>
              </a:rPr>
              <a:t>nella misura massima prevista per lo stesso</a:t>
            </a:r>
            <a:r>
              <a:rPr lang="it-IT" sz="1400" dirty="0">
                <a:solidFill>
                  <a:srgbClr val="000000"/>
                </a:solidFill>
                <a:latin typeface="Arial"/>
              </a:rPr>
              <a:t>, pari a quindici punti;</a:t>
            </a:r>
          </a:p>
        </p:txBody>
      </p:sp>
    </p:spTree>
    <p:extLst>
      <p:ext uri="{BB962C8B-B14F-4D97-AF65-F5344CB8AC3E}">
        <p14:creationId xmlns:p14="http://schemas.microsoft.com/office/powerpoint/2010/main" val="390428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11 Credito scolastico</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buClrTx/>
              <a:buSzTx/>
            </a:pPr>
            <a:r>
              <a:rPr lang="it-IT" sz="1400" dirty="0">
                <a:solidFill>
                  <a:srgbClr val="000000"/>
                </a:solidFill>
                <a:latin typeface="Arial"/>
              </a:rPr>
              <a:t>Per i </a:t>
            </a:r>
            <a:r>
              <a:rPr lang="it-IT" sz="1400" b="1" dirty="0">
                <a:solidFill>
                  <a:srgbClr val="000000"/>
                </a:solidFill>
                <a:latin typeface="Arial"/>
              </a:rPr>
              <a:t>candidati dei percorsi di istruzione per gli adulti di secondo livello</a:t>
            </a:r>
            <a:r>
              <a:rPr lang="it-IT" sz="1400" dirty="0">
                <a:solidFill>
                  <a:srgbClr val="000000"/>
                </a:solidFill>
                <a:latin typeface="Arial"/>
              </a:rPr>
              <a:t>, il credito scolastico è attribuito con le seguenti modalità:</a:t>
            </a:r>
          </a:p>
          <a:p>
            <a:pPr lvl="0" algn="just">
              <a:spcBef>
                <a:spcPts val="0"/>
              </a:spcBef>
              <a:buClrTx/>
              <a:buSzTx/>
            </a:pPr>
            <a:r>
              <a:rPr lang="it-IT" sz="1400" dirty="0">
                <a:solidFill>
                  <a:srgbClr val="000000"/>
                </a:solidFill>
                <a:latin typeface="Arial"/>
              </a:rPr>
              <a:t>a) in sede di scrutinio finale il consiglio di classe attribuisce il punteggio per il credito scolastico maturato nel secondo e nel terzo periodo didattico fino ad un max di 40 punti;</a:t>
            </a:r>
          </a:p>
          <a:p>
            <a:pPr lvl="0" algn="just">
              <a:spcBef>
                <a:spcPts val="0"/>
              </a:spcBef>
              <a:buClrTx/>
              <a:buSzTx/>
            </a:pPr>
            <a:r>
              <a:rPr lang="it-IT" sz="1400" dirty="0">
                <a:solidFill>
                  <a:srgbClr val="000000"/>
                </a:solidFill>
                <a:latin typeface="Arial"/>
              </a:rPr>
              <a:t>b) il credito maturato nel </a:t>
            </a:r>
            <a:r>
              <a:rPr lang="it-IT" sz="1400" b="1" dirty="0">
                <a:solidFill>
                  <a:srgbClr val="000000"/>
                </a:solidFill>
                <a:latin typeface="Arial"/>
              </a:rPr>
              <a:t>secondo periodo didattico </a:t>
            </a:r>
            <a:r>
              <a:rPr lang="it-IT" sz="1400" dirty="0">
                <a:solidFill>
                  <a:srgbClr val="000000"/>
                </a:solidFill>
                <a:latin typeface="Arial"/>
              </a:rPr>
              <a:t>è</a:t>
            </a:r>
            <a:r>
              <a:rPr lang="it-IT" sz="1400" b="1" dirty="0">
                <a:solidFill>
                  <a:srgbClr val="000000"/>
                </a:solidFill>
                <a:latin typeface="Arial"/>
              </a:rPr>
              <a:t> </a:t>
            </a:r>
            <a:r>
              <a:rPr lang="it-IT" sz="1400" dirty="0">
                <a:solidFill>
                  <a:srgbClr val="000000"/>
                </a:solidFill>
                <a:latin typeface="Arial"/>
              </a:rPr>
              <a:t>attribuito facendo riferimento alla media dei voti assegnati e alle correlate fasce di credito relative al quarto anno di cui alla tabella all’allegato A del d. lgs. 62/2017, moltiplicando per due il punteggio ivi previsto, in misura comunque non superiore a venticinque punti; </a:t>
            </a:r>
          </a:p>
          <a:p>
            <a:pPr lvl="0" algn="just">
              <a:spcBef>
                <a:spcPts val="0"/>
              </a:spcBef>
              <a:buClrTx/>
              <a:buSzTx/>
            </a:pPr>
            <a:r>
              <a:rPr lang="it-IT" sz="1400" dirty="0">
                <a:solidFill>
                  <a:srgbClr val="000000"/>
                </a:solidFill>
                <a:latin typeface="Arial"/>
              </a:rPr>
              <a:t>c) il credito maturato nel </a:t>
            </a:r>
            <a:r>
              <a:rPr lang="it-IT" sz="1400" b="1" dirty="0">
                <a:solidFill>
                  <a:srgbClr val="000000"/>
                </a:solidFill>
                <a:latin typeface="Arial"/>
              </a:rPr>
              <a:t>terzo periodo didattico </a:t>
            </a:r>
            <a:r>
              <a:rPr lang="it-IT" sz="1400" dirty="0">
                <a:solidFill>
                  <a:srgbClr val="000000"/>
                </a:solidFill>
                <a:latin typeface="Arial"/>
              </a:rPr>
              <a:t>è attribuito facendo riferimento alla media dei voti assegnati e alle correlate fasce di credito relative al quinto anno della citata tabella.</a:t>
            </a:r>
          </a:p>
        </p:txBody>
      </p:sp>
    </p:spTree>
    <p:extLst>
      <p:ext uri="{BB962C8B-B14F-4D97-AF65-F5344CB8AC3E}">
        <p14:creationId xmlns:p14="http://schemas.microsoft.com/office/powerpoint/2010/main" val="586796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12 Commissioni d’esame</a:t>
            </a:r>
            <a:endParaRPr lang="it-IT" dirty="0">
              <a:solidFill>
                <a:srgbClr val="00B0F0"/>
              </a:solidFill>
              <a:latin typeface="+mj-lt"/>
            </a:endParaRPr>
          </a:p>
        </p:txBody>
      </p:sp>
      <p:sp>
        <p:nvSpPr>
          <p:cNvPr id="3" name="Segnaposto testo 2"/>
          <p:cNvSpPr>
            <a:spLocks noGrp="1"/>
          </p:cNvSpPr>
          <p:nvPr>
            <p:ph type="body" sz="quarter" idx="11"/>
          </p:nvPr>
        </p:nvSpPr>
        <p:spPr>
          <a:xfrm>
            <a:off x="654049" y="922084"/>
            <a:ext cx="6976195" cy="3895805"/>
          </a:xfrm>
        </p:spPr>
        <p:txBody>
          <a:bodyPr/>
          <a:lstStyle/>
          <a:p>
            <a:pPr lvl="0" algn="just">
              <a:spcBef>
                <a:spcPts val="0"/>
              </a:spcBef>
              <a:buClrTx/>
              <a:buSzTx/>
            </a:pPr>
            <a:r>
              <a:rPr lang="it-IT" dirty="0">
                <a:solidFill>
                  <a:srgbClr val="000000"/>
                </a:solidFill>
                <a:latin typeface="Arial"/>
              </a:rPr>
              <a:t>Anche per questo anno scolastico le commissioni d’esame sono costituite da soli commissari interni, con Presidente esterno.</a:t>
            </a:r>
          </a:p>
          <a:p>
            <a:pPr lvl="0" algn="just">
              <a:spcBef>
                <a:spcPts val="0"/>
              </a:spcBef>
              <a:buClrTx/>
              <a:buSzTx/>
            </a:pPr>
            <a:r>
              <a:rPr lang="it-IT" dirty="0">
                <a:solidFill>
                  <a:srgbClr val="000000"/>
                </a:solidFill>
                <a:latin typeface="Arial"/>
              </a:rPr>
              <a:t>Non sono designabili commissari per la disciplina Educazione civica, stante la natura trasversale dell’insegnamento.</a:t>
            </a:r>
          </a:p>
          <a:p>
            <a:pPr lvl="0" algn="just">
              <a:spcBef>
                <a:spcPts val="0"/>
              </a:spcBef>
              <a:buClrTx/>
              <a:buSzTx/>
            </a:pPr>
            <a:r>
              <a:rPr lang="it-IT" dirty="0">
                <a:solidFill>
                  <a:srgbClr val="FF0000"/>
                </a:solidFill>
                <a:latin typeface="Arial"/>
              </a:rPr>
              <a:t>Il presidente e i commissari delle due classi abbinate si riuniscono in seduta plenaria presso l’istituto di assegnazione il 20 giugno 2022 alle ore 8:30.</a:t>
            </a:r>
          </a:p>
          <a:p>
            <a:pPr lvl="0" algn="just">
              <a:spcBef>
                <a:spcPts val="0"/>
              </a:spcBef>
              <a:buClrTx/>
              <a:buSzTx/>
            </a:pPr>
            <a:r>
              <a:rPr lang="it-IT" dirty="0">
                <a:solidFill>
                  <a:srgbClr val="000000"/>
                </a:solidFill>
                <a:latin typeface="Arial"/>
              </a:rPr>
              <a:t> Il presidente, durante la riunione plenaria, individua e definisce gli aspetti organizzativi delle attività delle sottocommissioni determinando la data di inizio dei colloqui per ciascuna sottocommissione e, in base a sorteggio, l’ordine di precedenza tra le due sottocommissioni e, all’interno di ciascuna di esse, quello di precedenza tra candidati esterni e interni, nonché quello di convocazione dei candidati medesimi secondo la lettera alfabetica. </a:t>
            </a:r>
          </a:p>
          <a:p>
            <a:pPr lvl="0" algn="just">
              <a:spcBef>
                <a:spcPts val="0"/>
              </a:spcBef>
              <a:buClrTx/>
              <a:buSzTx/>
            </a:pPr>
            <a:r>
              <a:rPr lang="it-IT" b="1" dirty="0">
                <a:solidFill>
                  <a:srgbClr val="FF0000"/>
                </a:solidFill>
                <a:latin typeface="Arial"/>
              </a:rPr>
              <a:t>Il numero dei candidati che sostengono il colloquio non può essere superiore a 5 per giornata</a:t>
            </a:r>
            <a:r>
              <a:rPr lang="it-IT" dirty="0">
                <a:solidFill>
                  <a:srgbClr val="000000"/>
                </a:solidFill>
                <a:latin typeface="Arial"/>
              </a:rPr>
              <a:t>, salvo motivate esigenze organizzative.</a:t>
            </a:r>
          </a:p>
        </p:txBody>
      </p:sp>
    </p:spTree>
    <p:extLst>
      <p:ext uri="{BB962C8B-B14F-4D97-AF65-F5344CB8AC3E}">
        <p14:creationId xmlns:p14="http://schemas.microsoft.com/office/powerpoint/2010/main" val="224219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12 Commissioni d’esame</a:t>
            </a:r>
            <a:endParaRPr lang="it-IT" dirty="0">
              <a:solidFill>
                <a:srgbClr val="00B0F0"/>
              </a:solidFill>
              <a:latin typeface="+mj-lt"/>
            </a:endParaRPr>
          </a:p>
        </p:txBody>
      </p:sp>
      <p:sp>
        <p:nvSpPr>
          <p:cNvPr id="3" name="Segnaposto testo 2"/>
          <p:cNvSpPr>
            <a:spLocks noGrp="1"/>
          </p:cNvSpPr>
          <p:nvPr>
            <p:ph type="body" sz="quarter" idx="11"/>
          </p:nvPr>
        </p:nvSpPr>
        <p:spPr>
          <a:xfrm>
            <a:off x="654049" y="922084"/>
            <a:ext cx="6576627" cy="3895805"/>
          </a:xfrm>
        </p:spPr>
        <p:txBody>
          <a:bodyPr/>
          <a:lstStyle/>
          <a:p>
            <a:pPr lvl="0" algn="just">
              <a:spcBef>
                <a:spcPts val="0"/>
              </a:spcBef>
              <a:buClrTx/>
              <a:buSzTx/>
            </a:pPr>
            <a:endParaRPr lang="it-IT" dirty="0">
              <a:solidFill>
                <a:srgbClr val="000000"/>
              </a:solidFill>
              <a:latin typeface="Arial"/>
            </a:endParaRPr>
          </a:p>
          <a:p>
            <a:pPr lvl="0" algn="just">
              <a:spcBef>
                <a:spcPts val="0"/>
              </a:spcBef>
              <a:buClrTx/>
              <a:buSzTx/>
            </a:pPr>
            <a:r>
              <a:rPr lang="it-IT" dirty="0">
                <a:solidFill>
                  <a:srgbClr val="000000"/>
                </a:solidFill>
                <a:latin typeface="Arial"/>
              </a:rPr>
              <a:t>Nelle sottocommissioni cui sono assegnati </a:t>
            </a:r>
            <a:r>
              <a:rPr lang="it-IT" b="1" dirty="0">
                <a:solidFill>
                  <a:srgbClr val="000000"/>
                </a:solidFill>
                <a:latin typeface="Arial"/>
              </a:rPr>
              <a:t>candidati che hanno frequentato corsi d’istruzione in ospedale o in luoghi di cura per una </a:t>
            </a:r>
            <a:r>
              <a:rPr lang="it-IT" b="1" u="sng" dirty="0">
                <a:solidFill>
                  <a:srgbClr val="000000"/>
                </a:solidFill>
                <a:latin typeface="Arial"/>
              </a:rPr>
              <a:t>durata prevalente</a:t>
            </a:r>
            <a:r>
              <a:rPr lang="it-IT" u="sng" dirty="0">
                <a:solidFill>
                  <a:srgbClr val="000000"/>
                </a:solidFill>
                <a:latin typeface="Arial"/>
              </a:rPr>
              <a:t> </a:t>
            </a:r>
            <a:r>
              <a:rPr lang="it-IT" dirty="0">
                <a:solidFill>
                  <a:srgbClr val="000000"/>
                </a:solidFill>
                <a:latin typeface="Arial"/>
              </a:rPr>
              <a:t>rispetto a quella nella classe di appartenenza, </a:t>
            </a:r>
            <a:r>
              <a:rPr lang="it-IT" u="sng" dirty="0">
                <a:solidFill>
                  <a:srgbClr val="000000"/>
                </a:solidFill>
                <a:latin typeface="Arial"/>
              </a:rPr>
              <a:t>il presidente organizza la riunione plenaria con la presenza anche dei docenti che hanno impartito gli insegnamenti nei corsi stessi e che siano stati nominati commissari nelle commissioni stesse</a:t>
            </a:r>
            <a:r>
              <a:rPr lang="it-IT" dirty="0">
                <a:solidFill>
                  <a:srgbClr val="000000"/>
                </a:solidFill>
                <a:latin typeface="Arial"/>
              </a:rPr>
              <a:t>.</a:t>
            </a:r>
          </a:p>
          <a:p>
            <a:pPr lvl="0" algn="just">
              <a:spcBef>
                <a:spcPts val="0"/>
              </a:spcBef>
              <a:buClrTx/>
              <a:buSzTx/>
            </a:pPr>
            <a:endParaRPr lang="it-IT" dirty="0">
              <a:solidFill>
                <a:srgbClr val="000000"/>
              </a:solidFill>
              <a:latin typeface="Arial"/>
            </a:endParaRPr>
          </a:p>
          <a:p>
            <a:pPr lvl="0" algn="just">
              <a:spcBef>
                <a:spcPts val="0"/>
              </a:spcBef>
              <a:buClrTx/>
              <a:buSzTx/>
            </a:pPr>
            <a:r>
              <a:rPr lang="it-IT" dirty="0">
                <a:solidFill>
                  <a:srgbClr val="000000"/>
                </a:solidFill>
                <a:latin typeface="Arial"/>
              </a:rPr>
              <a:t>Al termine della riunione plenaria, il presidente della commissione dà notizia del calendario dei colloqui e delle distinte date di pubblicazione dei risultati relativi a ciascuna sottocommissione. </a:t>
            </a:r>
            <a:r>
              <a:rPr lang="it-IT" b="1" dirty="0">
                <a:solidFill>
                  <a:srgbClr val="000000"/>
                </a:solidFill>
                <a:latin typeface="Arial"/>
              </a:rPr>
              <a:t>Il calendario dei colloqui viene reso disponibile </a:t>
            </a:r>
            <a:r>
              <a:rPr lang="it-IT" dirty="0">
                <a:solidFill>
                  <a:srgbClr val="000000"/>
                </a:solidFill>
                <a:latin typeface="Arial"/>
              </a:rPr>
              <a:t>a ciascun candidato interno </a:t>
            </a:r>
            <a:r>
              <a:rPr lang="it-IT" b="1" dirty="0">
                <a:solidFill>
                  <a:srgbClr val="000000"/>
                </a:solidFill>
                <a:latin typeface="Arial"/>
              </a:rPr>
              <a:t>nell’area riservata del registro elettronico cui accedono tutti gli studenti della classe di riferimento;</a:t>
            </a:r>
            <a:r>
              <a:rPr lang="it-IT" dirty="0">
                <a:solidFill>
                  <a:srgbClr val="000000"/>
                </a:solidFill>
                <a:latin typeface="Arial"/>
              </a:rPr>
              <a:t> </a:t>
            </a:r>
            <a:r>
              <a:rPr lang="it-IT" b="1" dirty="0">
                <a:solidFill>
                  <a:srgbClr val="000000"/>
                </a:solidFill>
                <a:latin typeface="Arial"/>
              </a:rPr>
              <a:t>ai candidati esterni il calendario viene trasmesso via e-mail.</a:t>
            </a:r>
          </a:p>
        </p:txBody>
      </p:sp>
    </p:spTree>
    <p:extLst>
      <p:ext uri="{BB962C8B-B14F-4D97-AF65-F5344CB8AC3E}">
        <p14:creationId xmlns:p14="http://schemas.microsoft.com/office/powerpoint/2010/main" val="226672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17 Prove d’esame</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buClrTx/>
              <a:buSzTx/>
            </a:pPr>
            <a:r>
              <a:rPr lang="it-IT" sz="1400" b="1" dirty="0">
                <a:solidFill>
                  <a:srgbClr val="000000"/>
                </a:solidFill>
                <a:latin typeface="Arial"/>
              </a:rPr>
              <a:t>1) Prima prova scritta nazionale di lingua italiana </a:t>
            </a:r>
            <a:r>
              <a:rPr lang="it-IT" sz="1400" dirty="0">
                <a:solidFill>
                  <a:srgbClr val="000000"/>
                </a:solidFill>
                <a:latin typeface="Arial"/>
              </a:rPr>
              <a:t>o della diversa lingua nella quale si svolge l’insegnamento</a:t>
            </a:r>
          </a:p>
          <a:p>
            <a:pPr lvl="0" algn="just">
              <a:spcBef>
                <a:spcPts val="0"/>
              </a:spcBef>
              <a:buClrTx/>
              <a:buSzTx/>
            </a:pPr>
            <a:r>
              <a:rPr lang="it-IT" sz="1400" b="1" dirty="0">
                <a:solidFill>
                  <a:srgbClr val="000000"/>
                </a:solidFill>
                <a:latin typeface="Arial"/>
              </a:rPr>
              <a:t>2) Seconda prova scritta sulla disciplina</a:t>
            </a:r>
            <a:r>
              <a:rPr lang="it-IT" sz="1400" dirty="0">
                <a:solidFill>
                  <a:srgbClr val="000000"/>
                </a:solidFill>
                <a:latin typeface="Arial"/>
              </a:rPr>
              <a:t> (allegati B/1, B/2, B/3)</a:t>
            </a:r>
          </a:p>
          <a:p>
            <a:pPr lvl="0" algn="just">
              <a:spcBef>
                <a:spcPts val="0"/>
              </a:spcBef>
              <a:buClrTx/>
              <a:buSzTx/>
            </a:pPr>
            <a:r>
              <a:rPr lang="it-IT" sz="1400" b="1" dirty="0">
                <a:solidFill>
                  <a:srgbClr val="000000"/>
                </a:solidFill>
                <a:latin typeface="Arial"/>
              </a:rPr>
              <a:t>3) Colloquio</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b="1" dirty="0">
                <a:solidFill>
                  <a:srgbClr val="000000"/>
                </a:solidFill>
                <a:latin typeface="Arial"/>
              </a:rPr>
              <a:t>Calendario delle prove scritte:</a:t>
            </a:r>
          </a:p>
          <a:p>
            <a:pPr lvl="0" algn="just">
              <a:spcBef>
                <a:spcPts val="0"/>
              </a:spcBef>
              <a:buClrTx/>
              <a:buSzTx/>
            </a:pPr>
            <a:r>
              <a:rPr lang="it-IT" sz="1400" dirty="0">
                <a:solidFill>
                  <a:srgbClr val="000000"/>
                </a:solidFill>
                <a:latin typeface="Arial"/>
              </a:rPr>
              <a:t>- prima prova scritta: </a:t>
            </a:r>
            <a:r>
              <a:rPr lang="it-IT" sz="1400" b="1" dirty="0">
                <a:solidFill>
                  <a:srgbClr val="000000"/>
                </a:solidFill>
                <a:latin typeface="Arial"/>
              </a:rPr>
              <a:t>mercoledì 22 giugno 2022</a:t>
            </a:r>
            <a:r>
              <a:rPr lang="it-IT" sz="1400" dirty="0">
                <a:solidFill>
                  <a:srgbClr val="000000"/>
                </a:solidFill>
                <a:latin typeface="Arial"/>
              </a:rPr>
              <a:t>, </a:t>
            </a:r>
            <a:r>
              <a:rPr lang="it-IT" sz="1400" b="1" dirty="0">
                <a:solidFill>
                  <a:srgbClr val="000000"/>
                </a:solidFill>
                <a:latin typeface="Arial"/>
              </a:rPr>
              <a:t>dalle ore 8:30 </a:t>
            </a:r>
            <a:r>
              <a:rPr lang="it-IT" sz="1400" dirty="0">
                <a:solidFill>
                  <a:srgbClr val="000000"/>
                </a:solidFill>
                <a:latin typeface="Arial"/>
              </a:rPr>
              <a:t>(durata della prova: sei ore);</a:t>
            </a:r>
          </a:p>
          <a:p>
            <a:pPr lvl="0" algn="just">
              <a:spcBef>
                <a:spcPts val="0"/>
              </a:spcBef>
              <a:buClrTx/>
              <a:buSzTx/>
            </a:pPr>
            <a:r>
              <a:rPr lang="it-IT" sz="1400" dirty="0">
                <a:solidFill>
                  <a:srgbClr val="000000"/>
                </a:solidFill>
                <a:latin typeface="Arial"/>
              </a:rPr>
              <a:t>- seconda prova in forma scritta, grafica o scritto-grafica, pratica, compositivo/esecutiva, musicale e coreutica: </a:t>
            </a:r>
            <a:r>
              <a:rPr lang="it-IT" sz="1400" b="1" dirty="0">
                <a:solidFill>
                  <a:srgbClr val="000000"/>
                </a:solidFill>
                <a:latin typeface="Arial"/>
              </a:rPr>
              <a:t>giovedì 23 giugno 2022</a:t>
            </a:r>
            <a:r>
              <a:rPr lang="it-IT" sz="1400" dirty="0">
                <a:solidFill>
                  <a:srgbClr val="000000"/>
                </a:solidFill>
                <a:latin typeface="Arial"/>
              </a:rPr>
              <a:t>. La durata della seconda prova è prevista nei quadri di riferimento allegati al </a:t>
            </a:r>
            <a:r>
              <a:rPr lang="it-IT" sz="1400" dirty="0" err="1">
                <a:solidFill>
                  <a:srgbClr val="000000"/>
                </a:solidFill>
                <a:latin typeface="Arial"/>
              </a:rPr>
              <a:t>d.m.</a:t>
            </a:r>
            <a:r>
              <a:rPr lang="it-IT" sz="1400" dirty="0">
                <a:solidFill>
                  <a:srgbClr val="000000"/>
                </a:solidFill>
                <a:latin typeface="Arial"/>
              </a:rPr>
              <a:t> n. 769 del 2018.</a:t>
            </a:r>
          </a:p>
        </p:txBody>
      </p:sp>
    </p:spTree>
    <p:extLst>
      <p:ext uri="{BB962C8B-B14F-4D97-AF65-F5344CB8AC3E}">
        <p14:creationId xmlns:p14="http://schemas.microsoft.com/office/powerpoint/2010/main" val="59993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17 Prove d’esame</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buClrTx/>
              <a:buSzTx/>
            </a:pPr>
            <a:r>
              <a:rPr lang="it-IT" sz="1400" dirty="0">
                <a:solidFill>
                  <a:srgbClr val="000000"/>
                </a:solidFill>
                <a:latin typeface="Arial"/>
              </a:rPr>
              <a:t>Nel caso in cui le necessità organizzative impediscano lo svolgimento della seconda prova per entrambe le classi assegnate alla commissione nello stesso giorno 23 giugno, il Presidente può stabilire che una delle due classi svolga la prova il giorno 24 giugno, ferma restando l’eventuale prosecuzione della prova nei giorni successivi per gli indirizzi nei quali detta prova si svolge in più giorni.</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La </a:t>
            </a:r>
            <a:r>
              <a:rPr lang="it-IT" sz="1400" b="1" dirty="0">
                <a:solidFill>
                  <a:srgbClr val="000000"/>
                </a:solidFill>
                <a:latin typeface="Arial"/>
              </a:rPr>
              <a:t>prima prova scritta suppletiva </a:t>
            </a:r>
            <a:r>
              <a:rPr lang="it-IT" sz="1400" dirty="0">
                <a:solidFill>
                  <a:srgbClr val="000000"/>
                </a:solidFill>
                <a:latin typeface="Arial"/>
              </a:rPr>
              <a:t>si svolge </a:t>
            </a:r>
            <a:r>
              <a:rPr lang="it-IT" sz="1400" b="1" dirty="0">
                <a:solidFill>
                  <a:srgbClr val="000000"/>
                </a:solidFill>
                <a:latin typeface="Arial"/>
              </a:rPr>
              <a:t>mercoledì 6 luglio 2022</a:t>
            </a:r>
            <a:r>
              <a:rPr lang="it-IT" sz="1400" dirty="0">
                <a:solidFill>
                  <a:srgbClr val="000000"/>
                </a:solidFill>
                <a:latin typeface="Arial"/>
              </a:rPr>
              <a:t>, dalle ore 8:30; la </a:t>
            </a:r>
            <a:r>
              <a:rPr lang="it-IT" sz="1400" b="1" dirty="0">
                <a:solidFill>
                  <a:srgbClr val="000000"/>
                </a:solidFill>
                <a:latin typeface="Arial"/>
              </a:rPr>
              <a:t>seconda prova scritta suppletiva </a:t>
            </a:r>
            <a:r>
              <a:rPr lang="it-IT" sz="1400" dirty="0">
                <a:solidFill>
                  <a:srgbClr val="000000"/>
                </a:solidFill>
                <a:latin typeface="Arial"/>
              </a:rPr>
              <a:t>si svolge </a:t>
            </a:r>
            <a:r>
              <a:rPr lang="it-IT" sz="1400" b="1" dirty="0">
                <a:solidFill>
                  <a:srgbClr val="000000"/>
                </a:solidFill>
                <a:latin typeface="Arial"/>
              </a:rPr>
              <a:t>giovedì 7 luglio 2022, con eventuale prosecuzione nei giorni successivi </a:t>
            </a:r>
            <a:r>
              <a:rPr lang="it-IT" sz="1400" dirty="0">
                <a:solidFill>
                  <a:srgbClr val="000000"/>
                </a:solidFill>
                <a:latin typeface="Arial"/>
              </a:rPr>
              <a:t>per gli indirizzi nei quali detta prova si svolge in più giorni.</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L'eventuale ripresa dei colloqui, per le sottocommissioni che li abbiano interrotti perché impegnate nelle prove suppletive, avviene il giorno successivo al termine delle prove scritte suppletive.</a:t>
            </a:r>
          </a:p>
        </p:txBody>
      </p:sp>
    </p:spTree>
    <p:extLst>
      <p:ext uri="{BB962C8B-B14F-4D97-AF65-F5344CB8AC3E}">
        <p14:creationId xmlns:p14="http://schemas.microsoft.com/office/powerpoint/2010/main" val="3224049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19 Prima prova scritta</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buClrTx/>
              <a:buSzTx/>
            </a:pPr>
            <a:r>
              <a:rPr lang="it-IT" sz="1400" dirty="0">
                <a:solidFill>
                  <a:srgbClr val="FF0000"/>
                </a:solidFill>
                <a:latin typeface="Arial"/>
              </a:rPr>
              <a:t>Le tracce sono elaborate nel rispetto del quadro di riferimento allegato al DM 21 novembre 2019, n.1095</a:t>
            </a:r>
            <a:r>
              <a:rPr lang="it-IT" sz="1400" dirty="0">
                <a:solidFill>
                  <a:srgbClr val="000000"/>
                </a:solidFill>
                <a:latin typeface="Arial"/>
              </a:rPr>
              <a:t>.</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La prima prova scritta accerta la padronanza della lingua italiana o della diversa lingua nella quale si svolge l’insegnamento, nonché le capacità espressive, logico-linguistiche e critiche del candidato. </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Consiste nella redazione di un elaborato con differenti tipologie testuali in ambito artistico, letterario, filosofico, scientifico, storico, sociale, economico e tecnologico. La prova può essere strutturata in più parti, anche per consentire la verifica di competenze diverse, in particolare della comprensione degli aspetti linguistici, espressivi e logico-argomentativi, oltre che della riflessione critica da parte del candidato. </a:t>
            </a:r>
          </a:p>
        </p:txBody>
      </p:sp>
    </p:spTree>
    <p:extLst>
      <p:ext uri="{BB962C8B-B14F-4D97-AF65-F5344CB8AC3E}">
        <p14:creationId xmlns:p14="http://schemas.microsoft.com/office/powerpoint/2010/main" val="421022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lvl="0" algn="ctr">
              <a:spcBef>
                <a:spcPts val="0"/>
              </a:spcBef>
              <a:buClrTx/>
              <a:buSzTx/>
            </a:pPr>
            <a:r>
              <a:rPr lang="it-IT" sz="2800" dirty="0">
                <a:solidFill>
                  <a:srgbClr val="00B0F0"/>
                </a:solidFill>
                <a:latin typeface="Arial"/>
                <a:cs typeface="Arial"/>
                <a:sym typeface="Arial"/>
              </a:rPr>
              <a:t>Esame di Stato 2021/2022</a:t>
            </a:r>
          </a:p>
          <a:p>
            <a:endParaRPr lang="it-IT" dirty="0"/>
          </a:p>
        </p:txBody>
      </p:sp>
      <p:sp>
        <p:nvSpPr>
          <p:cNvPr id="3" name="Segnaposto testo 2"/>
          <p:cNvSpPr>
            <a:spLocks noGrp="1"/>
          </p:cNvSpPr>
          <p:nvPr>
            <p:ph type="body" sz="quarter" idx="11"/>
          </p:nvPr>
        </p:nvSpPr>
        <p:spPr/>
        <p:txBody>
          <a:bodyPr/>
          <a:lstStyle/>
          <a:p>
            <a:pPr lvl="0" algn="ctr">
              <a:spcBef>
                <a:spcPts val="0"/>
              </a:spcBef>
              <a:buClrTx/>
              <a:buSzTx/>
            </a:pPr>
            <a:r>
              <a:rPr lang="it-IT" sz="2000" b="1" dirty="0">
                <a:solidFill>
                  <a:srgbClr val="00B0F0"/>
                </a:solidFill>
                <a:latin typeface="Arial"/>
                <a:cs typeface="Arial"/>
                <a:sym typeface="Arial"/>
              </a:rPr>
              <a:t>Riferimenti normativi essenziali:</a:t>
            </a:r>
            <a:endParaRPr lang="it-IT" sz="1400" b="1" dirty="0">
              <a:solidFill>
                <a:srgbClr val="00B0F0"/>
              </a:solidFill>
              <a:latin typeface="Arial"/>
              <a:cs typeface="Arial"/>
              <a:sym typeface="Arial"/>
            </a:endParaRPr>
          </a:p>
          <a:p>
            <a:pPr lvl="0" algn="ctr">
              <a:spcBef>
                <a:spcPts val="0"/>
              </a:spcBef>
              <a:buClrTx/>
              <a:buSzTx/>
            </a:pPr>
            <a:endParaRPr lang="it-IT" sz="800" b="1" dirty="0">
              <a:solidFill>
                <a:srgbClr val="00B0F0"/>
              </a:solidFill>
              <a:latin typeface="Arial"/>
              <a:cs typeface="Arial"/>
              <a:sym typeface="Arial"/>
            </a:endParaRP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cs typeface="Arial"/>
                <a:sym typeface="Arial"/>
              </a:rPr>
              <a:t>Decreto del Presidente della Repubblica 22 giugno 2009, n. 122</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cs typeface="Arial"/>
                <a:sym typeface="Arial"/>
              </a:rPr>
              <a:t>Legge 13 luglio 2015, n. 107, art. 1, comma 181, lett. i)</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cs typeface="Arial"/>
                <a:sym typeface="Arial"/>
              </a:rPr>
              <a:t>Decreto Legislativo 13 aprile 2017, n. 62</a:t>
            </a:r>
            <a:endParaRPr lang="it-IT" sz="1400" dirty="0">
              <a:solidFill>
                <a:schemeClr val="tx1"/>
              </a:solidFill>
              <a:latin typeface="Arial"/>
              <a:cs typeface="Arial"/>
              <a:sym typeface="Arial"/>
            </a:endParaRPr>
          </a:p>
          <a:p>
            <a:pPr marL="285750" lvl="0" indent="-285750" algn="just">
              <a:spcBef>
                <a:spcPts val="0"/>
              </a:spcBef>
              <a:spcAft>
                <a:spcPts val="600"/>
              </a:spcAft>
              <a:buClrTx/>
              <a:buSzTx/>
              <a:buFont typeface="Arial" panose="020B0604020202020204" pitchFamily="34" charset="0"/>
              <a:buChar char="•"/>
            </a:pPr>
            <a:r>
              <a:rPr lang="it-IT" sz="1400" dirty="0">
                <a:solidFill>
                  <a:schemeClr val="tx1"/>
                </a:solidFill>
                <a:latin typeface="Arial"/>
                <a:cs typeface="Arial"/>
                <a:sym typeface="Arial"/>
              </a:rPr>
              <a:t>Legge 20 agosto 2019, n. 92 (Educazione civica)</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Decreto del Ministro dell’istruzione 6 agosto 2020, n. 88</a:t>
            </a:r>
            <a:r>
              <a:rPr lang="it-IT" sz="1400" dirty="0">
                <a:solidFill>
                  <a:srgbClr val="000000"/>
                </a:solidFill>
                <a:latin typeface="Arial"/>
                <a:cs typeface="Arial"/>
                <a:sym typeface="Arial"/>
              </a:rPr>
              <a:t> (Curriculum dello studente)</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cs typeface="Arial"/>
                <a:sym typeface="Arial"/>
              </a:rPr>
              <a:t>OM 14 marzo 2022, n. 65 (Ordinanza concernente gli esami di Stato nel secondo ciclo di istruzione)</a:t>
            </a:r>
          </a:p>
          <a:p>
            <a:pPr marL="285750" lvl="1"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cs typeface="Arial"/>
                <a:sym typeface="Arial"/>
              </a:rPr>
              <a:t>OM 14 marzo 2022, n. 66 (Costituzione e nomina delle commissioni)</a:t>
            </a:r>
            <a:endParaRPr lang="it-IT" dirty="0"/>
          </a:p>
        </p:txBody>
      </p:sp>
    </p:spTree>
    <p:extLst>
      <p:ext uri="{BB962C8B-B14F-4D97-AF65-F5344CB8AC3E}">
        <p14:creationId xmlns:p14="http://schemas.microsoft.com/office/powerpoint/2010/main" val="306528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20 Seconda prova scritta</a:t>
            </a:r>
            <a:endParaRPr lang="it-IT" dirty="0">
              <a:solidFill>
                <a:srgbClr val="00B0F0"/>
              </a:solidFill>
              <a:latin typeface="+mj-lt"/>
            </a:endParaRPr>
          </a:p>
        </p:txBody>
      </p:sp>
      <p:sp>
        <p:nvSpPr>
          <p:cNvPr id="3" name="Segnaposto testo 2"/>
          <p:cNvSpPr>
            <a:spLocks noGrp="1"/>
          </p:cNvSpPr>
          <p:nvPr>
            <p:ph type="body" sz="quarter" idx="11"/>
          </p:nvPr>
        </p:nvSpPr>
        <p:spPr>
          <a:xfrm>
            <a:off x="391886" y="1109609"/>
            <a:ext cx="7153835" cy="3800488"/>
          </a:xfrm>
        </p:spPr>
        <p:txBody>
          <a:bodyPr/>
          <a:lstStyle/>
          <a:p>
            <a:pPr lvl="0" algn="just">
              <a:spcBef>
                <a:spcPts val="0"/>
              </a:spcBef>
              <a:buClrTx/>
              <a:buSzTx/>
            </a:pPr>
            <a:r>
              <a:rPr lang="it-IT" sz="1400" dirty="0">
                <a:solidFill>
                  <a:srgbClr val="000000"/>
                </a:solidFill>
                <a:latin typeface="Arial"/>
              </a:rPr>
              <a:t>La </a:t>
            </a:r>
            <a:r>
              <a:rPr lang="it-IT" sz="1400" b="1" dirty="0">
                <a:solidFill>
                  <a:srgbClr val="000000"/>
                </a:solidFill>
                <a:latin typeface="Arial"/>
              </a:rPr>
              <a:t>disciplina</a:t>
            </a:r>
            <a:r>
              <a:rPr lang="it-IT" sz="1400" dirty="0">
                <a:solidFill>
                  <a:srgbClr val="000000"/>
                </a:solidFill>
                <a:latin typeface="Arial"/>
              </a:rPr>
              <a:t> oggetto della seconda prova scritta per ciascun percorso di studio è individuata dagli Allegati B/1, B/2, B/3 alla ordinanza. </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Per tutte le classi quinte dello stesso indirizzo, articolazione, opzione presenti nell’istituzione scolastica i </a:t>
            </a:r>
            <a:r>
              <a:rPr lang="it-IT" sz="1400" b="1" dirty="0">
                <a:solidFill>
                  <a:srgbClr val="000000"/>
                </a:solidFill>
                <a:latin typeface="Arial"/>
              </a:rPr>
              <a:t>docenti titolari della disciplina oggetto della seconda prova di tutte le sottocommissioni operanti nella scuola elaborano collegialmente, entro il 22 giugno, tre proposte di tracce, sulla base delle informazioni contenute nei documenti del consiglio di classe di tutte le classi coinvolte; tra tali proposte viene sorteggiata, il giorno dello svolgimento della seconda prova scritta, la traccia che verrà svolta in tutte le classi coinvolte.</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Quando è presente un’unica classe di un determinato indirizzo, articolazione, opzione, l’elaborazione delle tre proposte di tracce è effettuata dalla singola sottocommissione, entro il 22 giugno, sulla base delle informazioni contenute nel documento del consiglio di classe e delle proposte avanzate dal docente titolare della disciplina oggetto della prova. </a:t>
            </a:r>
          </a:p>
          <a:p>
            <a:pPr lvl="0" algn="just">
              <a:spcBef>
                <a:spcPts val="0"/>
              </a:spcBef>
              <a:buClrTx/>
              <a:buSzTx/>
            </a:pPr>
            <a:r>
              <a:rPr lang="it-IT" sz="1400" dirty="0">
                <a:solidFill>
                  <a:srgbClr val="000000"/>
                </a:solidFill>
                <a:latin typeface="Arial"/>
              </a:rPr>
              <a:t>Il giorno dello svolgimento della seconda prova scritta si procede al sorteggio.</a:t>
            </a:r>
          </a:p>
        </p:txBody>
      </p:sp>
    </p:spTree>
    <p:extLst>
      <p:ext uri="{BB962C8B-B14F-4D97-AF65-F5344CB8AC3E}">
        <p14:creationId xmlns:p14="http://schemas.microsoft.com/office/powerpoint/2010/main" val="85347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445522" cy="625159"/>
          </a:xfrm>
        </p:spPr>
        <p:txBody>
          <a:bodyPr/>
          <a:lstStyle/>
          <a:p>
            <a:pPr algn="ctr">
              <a:spcBef>
                <a:spcPts val="0"/>
              </a:spcBef>
            </a:pPr>
            <a:r>
              <a:rPr lang="it-IT" sz="2000" dirty="0">
                <a:solidFill>
                  <a:srgbClr val="00B0F0"/>
                </a:solidFill>
                <a:latin typeface="+mj-lt"/>
              </a:rPr>
              <a:t>Art. 21 Correzione e valutazione delle prove scritte</a:t>
            </a:r>
            <a:endParaRPr lang="it-IT" dirty="0">
              <a:solidFill>
                <a:srgbClr val="00B0F0"/>
              </a:solidFill>
              <a:latin typeface="+mj-lt"/>
            </a:endParaRPr>
          </a:p>
        </p:txBody>
      </p:sp>
      <p:sp>
        <p:nvSpPr>
          <p:cNvPr id="3" name="Segnaposto testo 2"/>
          <p:cNvSpPr>
            <a:spLocks noGrp="1"/>
          </p:cNvSpPr>
          <p:nvPr>
            <p:ph type="body" sz="quarter" idx="11"/>
          </p:nvPr>
        </p:nvSpPr>
        <p:spPr>
          <a:xfrm>
            <a:off x="391887" y="1109609"/>
            <a:ext cx="6861842" cy="3800488"/>
          </a:xfrm>
        </p:spPr>
        <p:txBody>
          <a:bodyPr/>
          <a:lstStyle/>
          <a:p>
            <a:pPr lvl="0" algn="just">
              <a:spcBef>
                <a:spcPts val="0"/>
              </a:spcBef>
              <a:buClrTx/>
              <a:buSzTx/>
            </a:pPr>
            <a:r>
              <a:rPr lang="it-IT" sz="1400" b="1" dirty="0">
                <a:solidFill>
                  <a:srgbClr val="FF0000"/>
                </a:solidFill>
                <a:latin typeface="Arial"/>
              </a:rPr>
              <a:t>La sottocommissione è tenuta a iniziare la correzione e valutazione delle prove scritte al termine della seconda prova scritta, dedicando un numero di giorni congruo rispetto al numero dei candidati da esaminare.</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La sottocommissione dispone di </a:t>
            </a:r>
            <a:r>
              <a:rPr lang="it-IT" sz="1400" b="1" dirty="0">
                <a:solidFill>
                  <a:srgbClr val="000000"/>
                </a:solidFill>
                <a:latin typeface="Arial"/>
              </a:rPr>
              <a:t>massimo 15 punti per la prima prova scritta </a:t>
            </a:r>
            <a:r>
              <a:rPr lang="it-IT" sz="1400" dirty="0">
                <a:solidFill>
                  <a:srgbClr val="000000"/>
                </a:solidFill>
                <a:latin typeface="Arial"/>
              </a:rPr>
              <a:t>e di </a:t>
            </a:r>
            <a:r>
              <a:rPr lang="it-IT" sz="1400" b="1" dirty="0">
                <a:solidFill>
                  <a:srgbClr val="000000"/>
                </a:solidFill>
                <a:latin typeface="Arial"/>
              </a:rPr>
              <a:t>massimo 10 punti per la seconda prova scritta</a:t>
            </a:r>
            <a:r>
              <a:rPr lang="it-IT" sz="1400" dirty="0">
                <a:solidFill>
                  <a:srgbClr val="000000"/>
                </a:solidFill>
                <a:latin typeface="Arial"/>
              </a:rPr>
              <a:t>. </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Il punteggio è attribuito dall’intera sottocommissione, compreso il presidente, secondo le griglie di valutazione elaborate dalla commissione ai sensi del quadro di riferimento allegato al DM n.1095 del 21 novembre 2019, per la prima prova e dei quadri di riferimento allegati al DM n.769/2018, per la seconda prova; tale punteggio, espresso in ventesimi come previsto dalle suddette griglie, è convertito sulla base delle tabelle 2 e 3, di cui all’allegato C alla presente ordinanza.</a:t>
            </a:r>
          </a:p>
        </p:txBody>
      </p:sp>
    </p:spTree>
    <p:extLst>
      <p:ext uri="{BB962C8B-B14F-4D97-AF65-F5344CB8AC3E}">
        <p14:creationId xmlns:p14="http://schemas.microsoft.com/office/powerpoint/2010/main" val="373349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445522" cy="625159"/>
          </a:xfrm>
        </p:spPr>
        <p:txBody>
          <a:bodyPr/>
          <a:lstStyle/>
          <a:p>
            <a:pPr algn="ctr">
              <a:spcBef>
                <a:spcPts val="0"/>
              </a:spcBef>
            </a:pPr>
            <a:r>
              <a:rPr lang="it-IT" sz="2000" dirty="0">
                <a:solidFill>
                  <a:srgbClr val="00B0F0"/>
                </a:solidFill>
                <a:latin typeface="+mj-lt"/>
              </a:rPr>
              <a:t>Art. 21 Correzione e valutazione delle prove scritte</a:t>
            </a:r>
            <a:endParaRPr lang="it-IT" dirty="0">
              <a:solidFill>
                <a:srgbClr val="00B0F0"/>
              </a:solidFill>
              <a:latin typeface="+mj-lt"/>
            </a:endParaRPr>
          </a:p>
        </p:txBody>
      </p:sp>
      <p:sp>
        <p:nvSpPr>
          <p:cNvPr id="3" name="Segnaposto testo 2"/>
          <p:cNvSpPr>
            <a:spLocks noGrp="1"/>
          </p:cNvSpPr>
          <p:nvPr>
            <p:ph type="body" sz="quarter" idx="11"/>
          </p:nvPr>
        </p:nvSpPr>
        <p:spPr>
          <a:xfrm>
            <a:off x="391886" y="1109609"/>
            <a:ext cx="7153835" cy="3800488"/>
          </a:xfrm>
        </p:spPr>
        <p:txBody>
          <a:bodyPr/>
          <a:lstStyle/>
          <a:p>
            <a:pPr lvl="0" algn="just">
              <a:spcBef>
                <a:spcPts val="0"/>
              </a:spcBef>
              <a:buClrTx/>
              <a:buSzTx/>
            </a:pPr>
            <a:endParaRPr lang="it-IT" sz="1400" dirty="0">
              <a:solidFill>
                <a:srgbClr val="000000"/>
              </a:solidFill>
              <a:latin typeface="Arial"/>
            </a:endParaRPr>
          </a:p>
        </p:txBody>
      </p:sp>
      <p:pic>
        <p:nvPicPr>
          <p:cNvPr id="5" name="Immagine 4">
            <a:extLst>
              <a:ext uri="{FF2B5EF4-FFF2-40B4-BE49-F238E27FC236}">
                <a16:creationId xmlns:a16="http://schemas.microsoft.com/office/drawing/2014/main" id="{A1CFD559-A513-4E64-9353-D8EFF1C888E7}"/>
              </a:ext>
            </a:extLst>
          </p:cNvPr>
          <p:cNvPicPr>
            <a:picLocks noChangeAspect="1"/>
          </p:cNvPicPr>
          <p:nvPr/>
        </p:nvPicPr>
        <p:blipFill>
          <a:blip r:embed="rId2"/>
          <a:stretch>
            <a:fillRect/>
          </a:stretch>
        </p:blipFill>
        <p:spPr>
          <a:xfrm>
            <a:off x="391887" y="929768"/>
            <a:ext cx="7153834" cy="3980329"/>
          </a:xfrm>
          <a:prstGeom prst="rect">
            <a:avLst/>
          </a:prstGeom>
        </p:spPr>
      </p:pic>
    </p:spTree>
    <p:extLst>
      <p:ext uri="{BB962C8B-B14F-4D97-AF65-F5344CB8AC3E}">
        <p14:creationId xmlns:p14="http://schemas.microsoft.com/office/powerpoint/2010/main" val="3003907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445522" cy="625159"/>
          </a:xfrm>
        </p:spPr>
        <p:txBody>
          <a:bodyPr/>
          <a:lstStyle/>
          <a:p>
            <a:pPr algn="ctr">
              <a:spcBef>
                <a:spcPts val="0"/>
              </a:spcBef>
            </a:pPr>
            <a:r>
              <a:rPr lang="it-IT" sz="2000" dirty="0">
                <a:solidFill>
                  <a:srgbClr val="00B0F0"/>
                </a:solidFill>
                <a:latin typeface="+mj-lt"/>
              </a:rPr>
              <a:t>Art. 21 Correzione e valutazione delle prove scritte</a:t>
            </a:r>
            <a:endParaRPr lang="it-IT" dirty="0">
              <a:solidFill>
                <a:srgbClr val="00B0F0"/>
              </a:solidFill>
              <a:latin typeface="+mj-lt"/>
            </a:endParaRPr>
          </a:p>
        </p:txBody>
      </p:sp>
      <p:sp>
        <p:nvSpPr>
          <p:cNvPr id="3" name="Segnaposto testo 2"/>
          <p:cNvSpPr>
            <a:spLocks noGrp="1"/>
          </p:cNvSpPr>
          <p:nvPr>
            <p:ph type="body" sz="quarter" idx="11"/>
          </p:nvPr>
        </p:nvSpPr>
        <p:spPr>
          <a:xfrm>
            <a:off x="391886" y="1109609"/>
            <a:ext cx="6677425" cy="3800488"/>
          </a:xfrm>
        </p:spPr>
        <p:txBody>
          <a:bodyPr/>
          <a:lstStyle/>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b="1" dirty="0">
                <a:solidFill>
                  <a:srgbClr val="000000"/>
                </a:solidFill>
                <a:latin typeface="Arial"/>
              </a:rPr>
              <a:t>Il punteggio attribuito a ciascuna prova scritta è pubblicato per tutti i candidati, </a:t>
            </a:r>
            <a:r>
              <a:rPr lang="it-IT" sz="1400" dirty="0">
                <a:solidFill>
                  <a:srgbClr val="000000"/>
                </a:solidFill>
                <a:latin typeface="Arial"/>
              </a:rPr>
              <a:t>compresi i candidati con DSA che abbiano sostenuto prove orali sostitutive delle prove scritte in lingua straniera e i candidati con disabilità che abbiano sostenuto gli esami con prove relative al percorso didattico differenziato, tramite affissione di tabelloni presso l’istituzione scolastica sede della sottocommissione, nonché, distintamente per ogni classe, solo e unicamente nell’area documentale riservata del registro elettronico, cui accedono gli studenti della classe di riferimento, </a:t>
            </a:r>
            <a:r>
              <a:rPr lang="it-IT" sz="1400" b="1" dirty="0">
                <a:solidFill>
                  <a:srgbClr val="000000"/>
                </a:solidFill>
                <a:latin typeface="Arial"/>
              </a:rPr>
              <a:t>almeno due giorni prima della data fissata per l’inizio dello svolgimento dei colloqui. </a:t>
            </a:r>
          </a:p>
          <a:p>
            <a:pPr lvl="0" algn="just">
              <a:spcBef>
                <a:spcPts val="0"/>
              </a:spcBef>
              <a:buClrTx/>
              <a:buSzTx/>
            </a:pPr>
            <a:endParaRPr lang="it-IT" sz="1400" dirty="0">
              <a:solidFill>
                <a:srgbClr val="000000"/>
              </a:solidFill>
              <a:latin typeface="Arial"/>
            </a:endParaRPr>
          </a:p>
          <a:p>
            <a:pPr lvl="0" algn="ctr">
              <a:spcBef>
                <a:spcPts val="0"/>
              </a:spcBef>
              <a:buClrTx/>
              <a:buSzTx/>
            </a:pPr>
            <a:r>
              <a:rPr lang="it-IT" sz="1400" b="1" dirty="0">
                <a:solidFill>
                  <a:srgbClr val="000000"/>
                </a:solidFill>
                <a:latin typeface="Arial"/>
              </a:rPr>
              <a:t>Vanno esclusi dal computo le domeniche e i giorni festivi intermedi.</a:t>
            </a:r>
          </a:p>
        </p:txBody>
      </p:sp>
    </p:spTree>
    <p:extLst>
      <p:ext uri="{BB962C8B-B14F-4D97-AF65-F5344CB8AC3E}">
        <p14:creationId xmlns:p14="http://schemas.microsoft.com/office/powerpoint/2010/main" val="15919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22 Colloquio</a:t>
            </a:r>
            <a:endParaRPr lang="it-IT" dirty="0">
              <a:solidFill>
                <a:srgbClr val="00B0F0"/>
              </a:solidFill>
              <a:latin typeface="+mj-lt"/>
            </a:endParaRPr>
          </a:p>
        </p:txBody>
      </p:sp>
      <p:sp>
        <p:nvSpPr>
          <p:cNvPr id="3" name="Segnaposto testo 2"/>
          <p:cNvSpPr>
            <a:spLocks noGrp="1"/>
          </p:cNvSpPr>
          <p:nvPr>
            <p:ph type="body" sz="quarter" idx="11"/>
          </p:nvPr>
        </p:nvSpPr>
        <p:spPr>
          <a:xfrm>
            <a:off x="291994" y="983557"/>
            <a:ext cx="7284464" cy="3701460"/>
          </a:xfrm>
        </p:spPr>
        <p:txBody>
          <a:bodyPr/>
          <a:lstStyle/>
          <a:p>
            <a:pPr lvl="0" algn="just">
              <a:spcBef>
                <a:spcPts val="0"/>
              </a:spcBef>
              <a:buClrTx/>
              <a:buSzTx/>
            </a:pPr>
            <a:r>
              <a:rPr lang="it-IT" sz="1400" dirty="0">
                <a:solidFill>
                  <a:srgbClr val="000000"/>
                </a:solidFill>
                <a:latin typeface="Arial"/>
              </a:rPr>
              <a:t>Il colloquio (art. 17, comma 9, del d. lgs. 62/2017) ha la finalità di accertare il conseguimento del profilo educativo, culturale e professionale della studentessa o dello studente (PECUP).</a:t>
            </a:r>
          </a:p>
          <a:p>
            <a:pPr lvl="0" algn="just">
              <a:spcBef>
                <a:spcPts val="0"/>
              </a:spcBef>
              <a:buClrTx/>
              <a:buSzTx/>
            </a:pPr>
            <a:r>
              <a:rPr lang="it-IT" sz="1400" dirty="0">
                <a:solidFill>
                  <a:srgbClr val="000000"/>
                </a:solidFill>
                <a:latin typeface="Arial"/>
              </a:rPr>
              <a:t>Nello svolgimento del colloquio </a:t>
            </a:r>
            <a:r>
              <a:rPr lang="it-IT" sz="1400" b="1" dirty="0">
                <a:solidFill>
                  <a:srgbClr val="000000"/>
                </a:solidFill>
                <a:latin typeface="Arial"/>
              </a:rPr>
              <a:t>la commissione d’esame tiene conto delle informazioni contenute nel Curriculum dello studente</a:t>
            </a:r>
            <a:r>
              <a:rPr lang="it-IT" sz="1400" dirty="0">
                <a:solidFill>
                  <a:srgbClr val="000000"/>
                </a:solidFill>
                <a:latin typeface="Arial"/>
              </a:rPr>
              <a:t>.</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Il candidato dimostra:</a:t>
            </a:r>
          </a:p>
          <a:p>
            <a:pPr lvl="0" algn="just">
              <a:spcBef>
                <a:spcPts val="0"/>
              </a:spcBef>
              <a:buClrTx/>
              <a:buSzTx/>
            </a:pPr>
            <a:r>
              <a:rPr lang="it-IT" sz="1400" dirty="0">
                <a:solidFill>
                  <a:srgbClr val="000000"/>
                </a:solidFill>
                <a:latin typeface="Arial"/>
              </a:rPr>
              <a:t>a. </a:t>
            </a:r>
            <a:r>
              <a:rPr lang="it-IT" sz="1400" b="1" dirty="0">
                <a:solidFill>
                  <a:srgbClr val="000000"/>
                </a:solidFill>
                <a:latin typeface="Arial"/>
              </a:rPr>
              <a:t>di aver acquisito i contenuti e i metodi propri delle singole discipline</a:t>
            </a:r>
            <a:r>
              <a:rPr lang="it-IT" sz="1400" dirty="0">
                <a:solidFill>
                  <a:srgbClr val="000000"/>
                </a:solidFill>
                <a:latin typeface="Arial"/>
              </a:rPr>
              <a:t>, di essere capace di utilizzare le conoscenze acquisite e di metterle in relazione tra loro per argomentare in maniera critica e personale, utilizzando anche la lingua straniera;</a:t>
            </a:r>
          </a:p>
          <a:p>
            <a:pPr lvl="0" algn="just">
              <a:spcBef>
                <a:spcPts val="0"/>
              </a:spcBef>
              <a:buClrTx/>
              <a:buSzTx/>
            </a:pPr>
            <a:r>
              <a:rPr lang="it-IT" sz="1400" dirty="0">
                <a:solidFill>
                  <a:srgbClr val="000000"/>
                </a:solidFill>
                <a:latin typeface="Arial"/>
              </a:rPr>
              <a:t>b. </a:t>
            </a:r>
            <a:r>
              <a:rPr lang="it-IT" sz="1400" b="1" dirty="0">
                <a:solidFill>
                  <a:srgbClr val="000000"/>
                </a:solidFill>
                <a:latin typeface="Arial"/>
              </a:rPr>
              <a:t>di saper analizzare criticamente e correlare al percorso di studi seguito e al PECUP</a:t>
            </a:r>
            <a:r>
              <a:rPr lang="it-IT" sz="1400" dirty="0">
                <a:solidFill>
                  <a:srgbClr val="000000"/>
                </a:solidFill>
                <a:latin typeface="Arial"/>
              </a:rPr>
              <a:t>, mediante una breve relazione o un lavoro multimediale, </a:t>
            </a:r>
            <a:r>
              <a:rPr lang="it-IT" sz="1400" b="1" dirty="0">
                <a:solidFill>
                  <a:srgbClr val="000000"/>
                </a:solidFill>
                <a:latin typeface="Arial"/>
              </a:rPr>
              <a:t>le esperienze nei  PCTO, </a:t>
            </a:r>
            <a:r>
              <a:rPr lang="it-IT" sz="1400" dirty="0">
                <a:solidFill>
                  <a:srgbClr val="000000"/>
                </a:solidFill>
                <a:latin typeface="Arial"/>
              </a:rPr>
              <a:t>con riferimento al complesso del percorso effettuato, tenuto conto delle criticità determinate dall’emergenza pandemica;</a:t>
            </a:r>
          </a:p>
          <a:p>
            <a:pPr lvl="0" algn="just">
              <a:spcBef>
                <a:spcPts val="0"/>
              </a:spcBef>
              <a:buClrTx/>
              <a:buSzTx/>
            </a:pPr>
            <a:r>
              <a:rPr lang="it-IT" sz="1400" dirty="0">
                <a:solidFill>
                  <a:srgbClr val="000000"/>
                </a:solidFill>
                <a:latin typeface="Arial"/>
              </a:rPr>
              <a:t>c. </a:t>
            </a:r>
            <a:r>
              <a:rPr lang="it-IT" sz="1400" b="1" dirty="0">
                <a:solidFill>
                  <a:srgbClr val="000000"/>
                </a:solidFill>
                <a:latin typeface="Arial"/>
              </a:rPr>
              <a:t>di aver maturato le competenze di Educazione civica </a:t>
            </a:r>
            <a:r>
              <a:rPr lang="it-IT" sz="1400" dirty="0">
                <a:solidFill>
                  <a:srgbClr val="000000"/>
                </a:solidFill>
                <a:latin typeface="Arial"/>
              </a:rPr>
              <a:t>come definite nel curricolo d’istituto e previste dalle attività declinate dal documento del consiglio di classe. </a:t>
            </a:r>
          </a:p>
        </p:txBody>
      </p:sp>
    </p:spTree>
    <p:extLst>
      <p:ext uri="{BB962C8B-B14F-4D97-AF65-F5344CB8AC3E}">
        <p14:creationId xmlns:p14="http://schemas.microsoft.com/office/powerpoint/2010/main" val="3979044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22 Colloquio</a:t>
            </a:r>
            <a:endParaRPr lang="it-IT" dirty="0">
              <a:solidFill>
                <a:srgbClr val="00B0F0"/>
              </a:solidFill>
              <a:latin typeface="+mj-lt"/>
            </a:endParaRPr>
          </a:p>
        </p:txBody>
      </p:sp>
      <p:sp>
        <p:nvSpPr>
          <p:cNvPr id="3" name="Segnaposto testo 2"/>
          <p:cNvSpPr>
            <a:spLocks noGrp="1"/>
          </p:cNvSpPr>
          <p:nvPr>
            <p:ph type="body" sz="quarter" idx="11"/>
          </p:nvPr>
        </p:nvSpPr>
        <p:spPr>
          <a:xfrm>
            <a:off x="291994" y="983557"/>
            <a:ext cx="6861841" cy="3701460"/>
          </a:xfrm>
        </p:spPr>
        <p:txBody>
          <a:bodyPr/>
          <a:lstStyle/>
          <a:p>
            <a:pPr lvl="0" algn="just">
              <a:spcBef>
                <a:spcPts val="0"/>
              </a:spcBef>
              <a:buClrTx/>
              <a:buSzTx/>
            </a:pPr>
            <a:r>
              <a:rPr lang="it-IT" sz="1400" b="1" dirty="0">
                <a:solidFill>
                  <a:srgbClr val="000000"/>
                </a:solidFill>
                <a:latin typeface="Arial"/>
              </a:rPr>
              <a:t>Il colloquio si svolge a partire dall’analisi, da parte del candidato, del materiale scelto dalla sottocommissione</a:t>
            </a:r>
            <a:r>
              <a:rPr lang="it-IT" sz="1400" dirty="0">
                <a:solidFill>
                  <a:srgbClr val="000000"/>
                </a:solidFill>
                <a:latin typeface="Arial"/>
              </a:rPr>
              <a:t>, attinente alle Indicazioni nazionali per i Licei e alle Linee guida per gli istituti tecnici e professionali. </a:t>
            </a:r>
          </a:p>
          <a:p>
            <a:pPr lvl="0" algn="just">
              <a:spcBef>
                <a:spcPts val="0"/>
              </a:spcBef>
              <a:buClrTx/>
              <a:buSzTx/>
            </a:pPr>
            <a:r>
              <a:rPr lang="it-IT" sz="1400" b="1" dirty="0">
                <a:solidFill>
                  <a:srgbClr val="000000"/>
                </a:solidFill>
                <a:latin typeface="Arial"/>
              </a:rPr>
              <a:t>Il materiale è costituito da un testo, un documento, un’esperienza, un progetto, un problema</a:t>
            </a:r>
            <a:r>
              <a:rPr lang="it-IT" sz="1400" dirty="0">
                <a:solidFill>
                  <a:srgbClr val="000000"/>
                </a:solidFill>
                <a:latin typeface="Arial"/>
              </a:rPr>
              <a:t>, ed è predisposto e assegnato dalla sottocommissione.</a:t>
            </a:r>
          </a:p>
          <a:p>
            <a:pPr lvl="0" algn="just">
              <a:spcBef>
                <a:spcPts val="0"/>
              </a:spcBef>
              <a:buClrTx/>
              <a:buSzTx/>
            </a:pPr>
            <a:r>
              <a:rPr lang="it-IT" sz="1400" b="1" dirty="0">
                <a:solidFill>
                  <a:srgbClr val="000000"/>
                </a:solidFill>
                <a:latin typeface="Arial"/>
              </a:rPr>
              <a:t>La sottocommissione cura l’equilibrata articolazione e durata delle fasi del colloquio e il coinvolgimento delle diverse discipline</a:t>
            </a:r>
            <a:r>
              <a:rPr lang="it-IT" sz="1400" dirty="0">
                <a:solidFill>
                  <a:srgbClr val="000000"/>
                </a:solidFill>
                <a:latin typeface="Arial"/>
              </a:rPr>
              <a:t>, evitando una rigida distinzione tra le stesse.</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Per quanto concerne le conoscenze e le competenze della disciplina non linguistica (DNL) veicolata in lingua straniera attraverso la metodologia CLIL, il colloquio può accertarle qualora il docente della disciplina coinvolta faccia parte della sottocommissione di esame.</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Il colloquio dei candidati con DA e DSA si svolge nel rispetto di quanto previsto dall’articolo 20 del d. lgs. 62/2017.</a:t>
            </a:r>
          </a:p>
        </p:txBody>
      </p:sp>
    </p:spTree>
    <p:extLst>
      <p:ext uri="{BB962C8B-B14F-4D97-AF65-F5344CB8AC3E}">
        <p14:creationId xmlns:p14="http://schemas.microsoft.com/office/powerpoint/2010/main" val="1177716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22 Colloquio</a:t>
            </a:r>
            <a:endParaRPr lang="it-IT" dirty="0">
              <a:solidFill>
                <a:srgbClr val="00B0F0"/>
              </a:solidFill>
              <a:latin typeface="+mj-lt"/>
            </a:endParaRPr>
          </a:p>
        </p:txBody>
      </p:sp>
      <p:sp>
        <p:nvSpPr>
          <p:cNvPr id="3" name="Segnaposto testo 2"/>
          <p:cNvSpPr>
            <a:spLocks noGrp="1"/>
          </p:cNvSpPr>
          <p:nvPr>
            <p:ph type="body" sz="quarter" idx="11"/>
          </p:nvPr>
        </p:nvSpPr>
        <p:spPr>
          <a:xfrm>
            <a:off x="291994" y="983557"/>
            <a:ext cx="7153835" cy="3701460"/>
          </a:xfrm>
        </p:spPr>
        <p:txBody>
          <a:bodyPr/>
          <a:lstStyle/>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La sottocommissione provvede alla predisposizione e all’assegnazione dei materiali all’inizio di ogni giornata di colloquio, prima del loro avvio, per i relativi candidati. </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b="1" dirty="0">
                <a:solidFill>
                  <a:srgbClr val="000000"/>
                </a:solidFill>
                <a:latin typeface="Arial"/>
              </a:rPr>
              <a:t>Il materiale è finalizzato a favorire la trattazione dei nodi concettuali caratterizzanti le diverse discipline e del loro rapporto interdisciplinare</a:t>
            </a:r>
            <a:r>
              <a:rPr lang="it-IT" sz="1400" dirty="0">
                <a:solidFill>
                  <a:srgbClr val="000000"/>
                </a:solidFill>
                <a:latin typeface="Arial"/>
              </a:rPr>
              <a:t>. </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Nella predisposizione dei materiali e nella assegnazione ai candidati la sottocommissione tiene conto del percorso didattico effettivamente svolto, in coerenza con il documento di ciascun consiglio di classe, al fine di considerare le metodologie adottate, i progetti e le esperienze realizzati, con riguardo anche alle iniziative di individualizzazione e personalizzazione eventualmente intraprese nel percorso di studi, nel rispetto delle Indicazioni nazionali e delle Linee guida.</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La sottocommissione dispone di 25 punti per la valutazione del colloquio. La sottocommissione procede all’attribuzione del punteggio del colloquio sostenuto da ciascun candidato nello stesso giorno nel quale il colloquio viene espletato. </a:t>
            </a:r>
          </a:p>
        </p:txBody>
      </p:sp>
    </p:spTree>
    <p:extLst>
      <p:ext uri="{BB962C8B-B14F-4D97-AF65-F5344CB8AC3E}">
        <p14:creationId xmlns:p14="http://schemas.microsoft.com/office/powerpoint/2010/main" val="304980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509381"/>
          </a:xfrm>
        </p:spPr>
        <p:txBody>
          <a:bodyPr/>
          <a:lstStyle/>
          <a:p>
            <a:pPr algn="ctr">
              <a:spcBef>
                <a:spcPts val="0"/>
              </a:spcBef>
            </a:pPr>
            <a:r>
              <a:rPr lang="it-IT" sz="2000" dirty="0">
                <a:solidFill>
                  <a:srgbClr val="00B0F0"/>
                </a:solidFill>
                <a:latin typeface="+mj-lt"/>
              </a:rPr>
              <a:t>Art. 22 Colloquio</a:t>
            </a:r>
            <a:endParaRPr lang="it-IT" dirty="0">
              <a:solidFill>
                <a:srgbClr val="00B0F0"/>
              </a:solidFill>
              <a:latin typeface="+mj-lt"/>
            </a:endParaRPr>
          </a:p>
        </p:txBody>
      </p:sp>
      <p:sp>
        <p:nvSpPr>
          <p:cNvPr id="3" name="Segnaposto testo 2"/>
          <p:cNvSpPr>
            <a:spLocks noGrp="1"/>
          </p:cNvSpPr>
          <p:nvPr>
            <p:ph type="body" sz="quarter" idx="11"/>
          </p:nvPr>
        </p:nvSpPr>
        <p:spPr>
          <a:xfrm>
            <a:off x="291994" y="983557"/>
            <a:ext cx="6861841" cy="3701460"/>
          </a:xfrm>
        </p:spPr>
        <p:txBody>
          <a:bodyPr/>
          <a:lstStyle/>
          <a:p>
            <a:pPr lvl="0" algn="just">
              <a:spcBef>
                <a:spcPts val="0"/>
              </a:spcBef>
              <a:buClrTx/>
              <a:buSzTx/>
            </a:pPr>
            <a:r>
              <a:rPr lang="it-IT" sz="1200" dirty="0">
                <a:solidFill>
                  <a:srgbClr val="000000"/>
                </a:solidFill>
                <a:latin typeface="Arial"/>
              </a:rPr>
              <a:t>Il punteggio è attribuito dall’intera sottocommissione, compreso il presidente, secondo la griglia di valutazione (allegato A).</a:t>
            </a:r>
          </a:p>
          <a:p>
            <a:pPr lvl="0" algn="just">
              <a:spcBef>
                <a:spcPts val="0"/>
              </a:spcBef>
              <a:buClrTx/>
              <a:buSzTx/>
            </a:pPr>
            <a:endParaRPr lang="it-IT" sz="1400" dirty="0">
              <a:solidFill>
                <a:srgbClr val="000000"/>
              </a:solidFill>
              <a:latin typeface="Arial"/>
            </a:endParaRPr>
          </a:p>
          <a:p>
            <a:pPr lvl="0" algn="just">
              <a:spcBef>
                <a:spcPts val="0"/>
              </a:spcBef>
              <a:buClrTx/>
              <a:buSzTx/>
            </a:pPr>
            <a:endParaRPr lang="it-IT" sz="1400" dirty="0">
              <a:solidFill>
                <a:srgbClr val="000000"/>
              </a:solidFill>
              <a:latin typeface="Arial"/>
            </a:endParaRPr>
          </a:p>
          <a:p>
            <a:pPr lvl="0" algn="ctr">
              <a:spcBef>
                <a:spcPts val="0"/>
              </a:spcBef>
              <a:buClrTx/>
              <a:buSzTx/>
            </a:pPr>
            <a:endParaRPr lang="it-IT" sz="1400" dirty="0">
              <a:solidFill>
                <a:srgbClr val="000000"/>
              </a:solidFill>
              <a:latin typeface="Arial"/>
            </a:endParaRPr>
          </a:p>
        </p:txBody>
      </p:sp>
      <p:pic>
        <p:nvPicPr>
          <p:cNvPr id="7" name="Immagine 6">
            <a:extLst>
              <a:ext uri="{FF2B5EF4-FFF2-40B4-BE49-F238E27FC236}">
                <a16:creationId xmlns:a16="http://schemas.microsoft.com/office/drawing/2014/main" id="{CB4C5B0A-4F24-4AD7-912B-0B897F550B1A}"/>
              </a:ext>
            </a:extLst>
          </p:cNvPr>
          <p:cNvPicPr>
            <a:picLocks noChangeAspect="1"/>
          </p:cNvPicPr>
          <p:nvPr/>
        </p:nvPicPr>
        <p:blipFill>
          <a:blip r:embed="rId2"/>
          <a:stretch>
            <a:fillRect/>
          </a:stretch>
        </p:blipFill>
        <p:spPr>
          <a:xfrm>
            <a:off x="0" y="1398494"/>
            <a:ext cx="8675274" cy="3745006"/>
          </a:xfrm>
          <a:prstGeom prst="rect">
            <a:avLst/>
          </a:prstGeom>
        </p:spPr>
      </p:pic>
    </p:spTree>
    <p:extLst>
      <p:ext uri="{BB962C8B-B14F-4D97-AF65-F5344CB8AC3E}">
        <p14:creationId xmlns:p14="http://schemas.microsoft.com/office/powerpoint/2010/main" val="2183197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23 Progetto </a:t>
            </a:r>
            <a:r>
              <a:rPr lang="it-IT" sz="2000" dirty="0" err="1">
                <a:solidFill>
                  <a:srgbClr val="00B0F0"/>
                </a:solidFill>
                <a:latin typeface="+mj-lt"/>
              </a:rPr>
              <a:t>Esabac</a:t>
            </a:r>
            <a:r>
              <a:rPr lang="it-IT" sz="2000" dirty="0">
                <a:solidFill>
                  <a:srgbClr val="00B0F0"/>
                </a:solidFill>
                <a:latin typeface="+mj-lt"/>
              </a:rPr>
              <a:t> e </a:t>
            </a:r>
            <a:r>
              <a:rPr lang="it-IT" sz="2000" dirty="0" err="1">
                <a:solidFill>
                  <a:srgbClr val="00B0F0"/>
                </a:solidFill>
                <a:latin typeface="+mj-lt"/>
              </a:rPr>
              <a:t>Esabac</a:t>
            </a:r>
            <a:r>
              <a:rPr lang="it-IT" sz="2000" dirty="0">
                <a:solidFill>
                  <a:srgbClr val="00B0F0"/>
                </a:solidFill>
                <a:latin typeface="+mj-lt"/>
              </a:rPr>
              <a:t>-techno. Percorsi a opzione internazionale</a:t>
            </a:r>
            <a:endParaRPr lang="it-IT" dirty="0">
              <a:solidFill>
                <a:srgbClr val="00B0F0"/>
              </a:solidFill>
              <a:latin typeface="+mj-lt"/>
            </a:endParaRPr>
          </a:p>
        </p:txBody>
      </p:sp>
      <p:sp>
        <p:nvSpPr>
          <p:cNvPr id="3" name="Segnaposto testo 2"/>
          <p:cNvSpPr>
            <a:spLocks noGrp="1"/>
          </p:cNvSpPr>
          <p:nvPr>
            <p:ph type="body" sz="quarter" idx="11"/>
          </p:nvPr>
        </p:nvSpPr>
        <p:spPr>
          <a:xfrm>
            <a:off x="654050" y="1244813"/>
            <a:ext cx="6183313" cy="3235747"/>
          </a:xfrm>
        </p:spPr>
        <p:txBody>
          <a:bodyPr/>
          <a:lstStyle/>
          <a:p>
            <a:pPr lvl="0" algn="just">
              <a:spcBef>
                <a:spcPts val="0"/>
              </a:spcBef>
              <a:buClrTx/>
              <a:buSzTx/>
            </a:pPr>
            <a:r>
              <a:rPr lang="it-IT" sz="1400" dirty="0">
                <a:solidFill>
                  <a:srgbClr val="000000"/>
                </a:solidFill>
                <a:latin typeface="Arial"/>
              </a:rPr>
              <a:t>Le prove di cui al decreto </a:t>
            </a:r>
            <a:r>
              <a:rPr lang="it-IT" sz="1400" dirty="0" err="1">
                <a:solidFill>
                  <a:srgbClr val="000000"/>
                </a:solidFill>
                <a:latin typeface="Arial"/>
              </a:rPr>
              <a:t>EsaBac</a:t>
            </a:r>
            <a:r>
              <a:rPr lang="it-IT" sz="1400" dirty="0">
                <a:solidFill>
                  <a:srgbClr val="000000"/>
                </a:solidFill>
                <a:latin typeface="Arial"/>
              </a:rPr>
              <a:t> sono sostituite da una prova orale in Lingua e letteratura francese e una prova orale che verte sulla disciplina non linguistica, Storia, veicolata in francese.</a:t>
            </a:r>
          </a:p>
          <a:p>
            <a:pPr lvl="0" algn="just">
              <a:spcBef>
                <a:spcPts val="0"/>
              </a:spcBef>
              <a:buClrTx/>
              <a:buSzTx/>
            </a:pPr>
            <a:r>
              <a:rPr lang="it-IT" sz="1400" dirty="0">
                <a:solidFill>
                  <a:srgbClr val="000000"/>
                </a:solidFill>
                <a:latin typeface="Arial"/>
              </a:rPr>
              <a:t>Le prove di cui al decreto </a:t>
            </a:r>
            <a:r>
              <a:rPr lang="it-IT" sz="1400" dirty="0" err="1">
                <a:solidFill>
                  <a:srgbClr val="000000"/>
                </a:solidFill>
                <a:latin typeface="Arial"/>
              </a:rPr>
              <a:t>EsaBac</a:t>
            </a:r>
            <a:r>
              <a:rPr lang="it-IT" sz="1400" dirty="0">
                <a:solidFill>
                  <a:srgbClr val="000000"/>
                </a:solidFill>
                <a:latin typeface="Arial"/>
              </a:rPr>
              <a:t> techno sono sostituite da una prova orale in Lingua, cultura e comunicazione francese e una prova orale che verte sulla disciplina non linguistica, Storia, veicolata in francese.</a:t>
            </a:r>
          </a:p>
          <a:p>
            <a:pPr lvl="0" algn="just">
              <a:spcBef>
                <a:spcPts val="0"/>
              </a:spcBef>
              <a:buClrTx/>
              <a:buSzTx/>
            </a:pPr>
            <a:r>
              <a:rPr lang="it-IT" sz="1400" dirty="0">
                <a:solidFill>
                  <a:srgbClr val="000000"/>
                </a:solidFill>
                <a:latin typeface="Arial"/>
              </a:rPr>
              <a:t>Della valutazione di entrambe le prove orali, che si svolgono nell’ambito del colloquio, si tiene conto nell’ambito della valutazione generale del colloquio.</a:t>
            </a:r>
          </a:p>
          <a:p>
            <a:pPr lvl="0" algn="just">
              <a:spcBef>
                <a:spcPts val="0"/>
              </a:spcBef>
              <a:buClrTx/>
              <a:buSzTx/>
            </a:pPr>
            <a:r>
              <a:rPr lang="it-IT" sz="1400" dirty="0">
                <a:solidFill>
                  <a:srgbClr val="000000"/>
                </a:solidFill>
                <a:latin typeface="Arial"/>
              </a:rPr>
              <a:t>Ai soli fini del </a:t>
            </a:r>
            <a:r>
              <a:rPr lang="it-IT" sz="1400" dirty="0" err="1">
                <a:solidFill>
                  <a:srgbClr val="000000"/>
                </a:solidFill>
                <a:latin typeface="Arial"/>
              </a:rPr>
              <a:t>Baccalauréat</a:t>
            </a:r>
            <a:r>
              <a:rPr lang="it-IT" sz="1400" dirty="0">
                <a:solidFill>
                  <a:srgbClr val="000000"/>
                </a:solidFill>
                <a:latin typeface="Arial"/>
              </a:rPr>
              <a:t>, la sottocommissione esprime in ventesimi il punteggio per ciascuna delle due predette prove orali. Il punteggio globale dell’esame </a:t>
            </a:r>
            <a:r>
              <a:rPr lang="it-IT" sz="1400" dirty="0" err="1">
                <a:solidFill>
                  <a:srgbClr val="000000"/>
                </a:solidFill>
                <a:latin typeface="Arial"/>
              </a:rPr>
              <a:t>EsaBac</a:t>
            </a:r>
            <a:r>
              <a:rPr lang="it-IT" sz="1400" dirty="0">
                <a:solidFill>
                  <a:srgbClr val="000000"/>
                </a:solidFill>
                <a:latin typeface="Arial"/>
              </a:rPr>
              <a:t> o </a:t>
            </a:r>
            <a:r>
              <a:rPr lang="it-IT" sz="1400" dirty="0" err="1">
                <a:solidFill>
                  <a:srgbClr val="000000"/>
                </a:solidFill>
                <a:latin typeface="Arial"/>
              </a:rPr>
              <a:t>EsaBac</a:t>
            </a:r>
            <a:r>
              <a:rPr lang="it-IT" sz="1400" dirty="0">
                <a:solidFill>
                  <a:srgbClr val="000000"/>
                </a:solidFill>
                <a:latin typeface="Arial"/>
              </a:rPr>
              <a:t> techno risulta dalla media aritmetica dei voti ottenuti nelle specifiche prove orali.</a:t>
            </a:r>
          </a:p>
          <a:p>
            <a:pPr lvl="0" algn="just">
              <a:spcBef>
                <a:spcPts val="0"/>
              </a:spcBef>
              <a:buClrTx/>
              <a:buSzTx/>
            </a:pPr>
            <a:r>
              <a:rPr lang="it-IT" sz="1400" dirty="0">
                <a:solidFill>
                  <a:srgbClr val="000000"/>
                </a:solidFill>
                <a:latin typeface="Arial"/>
              </a:rPr>
              <a:t>Per il rilascio dei relativi diplomi, il candidato deve aver ottenuto nei relativi esami un punteggio complessivo almeno pari a 12/20.</a:t>
            </a:r>
          </a:p>
        </p:txBody>
      </p:sp>
    </p:spTree>
    <p:extLst>
      <p:ext uri="{BB962C8B-B14F-4D97-AF65-F5344CB8AC3E}">
        <p14:creationId xmlns:p14="http://schemas.microsoft.com/office/powerpoint/2010/main" val="2726880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23 Progetto </a:t>
            </a:r>
            <a:r>
              <a:rPr lang="it-IT" sz="2000" dirty="0" err="1">
                <a:solidFill>
                  <a:srgbClr val="00B0F0"/>
                </a:solidFill>
                <a:latin typeface="+mj-lt"/>
              </a:rPr>
              <a:t>Esabac</a:t>
            </a:r>
            <a:r>
              <a:rPr lang="it-IT" sz="2000" dirty="0">
                <a:solidFill>
                  <a:srgbClr val="00B0F0"/>
                </a:solidFill>
                <a:latin typeface="+mj-lt"/>
              </a:rPr>
              <a:t> e </a:t>
            </a:r>
            <a:r>
              <a:rPr lang="it-IT" sz="2000" dirty="0" err="1">
                <a:solidFill>
                  <a:srgbClr val="00B0F0"/>
                </a:solidFill>
                <a:latin typeface="+mj-lt"/>
              </a:rPr>
              <a:t>Esabac</a:t>
            </a:r>
            <a:r>
              <a:rPr lang="it-IT" sz="2000" dirty="0">
                <a:solidFill>
                  <a:srgbClr val="00B0F0"/>
                </a:solidFill>
                <a:latin typeface="+mj-lt"/>
              </a:rPr>
              <a:t>-techno. Percorsi a opzione internazionale</a:t>
            </a:r>
            <a:endParaRPr lang="it-IT" dirty="0">
              <a:solidFill>
                <a:srgbClr val="00B0F0"/>
              </a:solidFill>
              <a:latin typeface="+mj-lt"/>
            </a:endParaRPr>
          </a:p>
        </p:txBody>
      </p:sp>
      <p:sp>
        <p:nvSpPr>
          <p:cNvPr id="3" name="Segnaposto testo 2"/>
          <p:cNvSpPr>
            <a:spLocks noGrp="1"/>
          </p:cNvSpPr>
          <p:nvPr>
            <p:ph type="body" sz="quarter" idx="11"/>
          </p:nvPr>
        </p:nvSpPr>
        <p:spPr>
          <a:xfrm>
            <a:off x="654050" y="1244813"/>
            <a:ext cx="6183313" cy="3235747"/>
          </a:xfrm>
        </p:spPr>
        <p:txBody>
          <a:bodyPr/>
          <a:lstStyle/>
          <a:p>
            <a:pPr lvl="0" algn="just">
              <a:spcBef>
                <a:spcPts val="0"/>
              </a:spcBef>
              <a:buClrTx/>
              <a:buSzTx/>
            </a:pPr>
            <a:r>
              <a:rPr lang="it-IT" sz="1400" dirty="0">
                <a:solidFill>
                  <a:srgbClr val="000000"/>
                </a:solidFill>
                <a:latin typeface="Arial"/>
              </a:rPr>
              <a:t>I candidati delle sezioni dei percorsi con opzione internazionale cinese, spagnola e tedesca sostengono una prova orale sulle relative lingue e letterature e una prova orale sulla disciplina non linguistica, Storia, veicolata nella relativa lingua straniera.</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Della valutazione della prova orale si tiene conto nell’ambito della valutazione generale del colloquio.</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Il diploma, rilasciato in esito al superamento dell’esame di Stato conclusivo del secondo ciclo di istruzione nelle sezioni dei percorsi con opzione internazionale, accompagnato dalla specifica attestazione, consente l’accesso agli istituti di istruzione superiore dei relativi Paesi senza obbligo, per gli studenti interessati, di sottoporsi a un esame di idoneità linguistica.</a:t>
            </a:r>
          </a:p>
        </p:txBody>
      </p:sp>
    </p:spTree>
    <p:extLst>
      <p:ext uri="{BB962C8B-B14F-4D97-AF65-F5344CB8AC3E}">
        <p14:creationId xmlns:p14="http://schemas.microsoft.com/office/powerpoint/2010/main" val="93295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90418" y="474176"/>
            <a:ext cx="6113124" cy="604611"/>
          </a:xfrm>
        </p:spPr>
        <p:txBody>
          <a:bodyPr/>
          <a:lstStyle/>
          <a:p>
            <a:pPr algn="ctr">
              <a:spcBef>
                <a:spcPts val="0"/>
              </a:spcBef>
            </a:pPr>
            <a:r>
              <a:rPr lang="it-IT" sz="2000" dirty="0">
                <a:solidFill>
                  <a:srgbClr val="00B0F0"/>
                </a:solidFill>
                <a:latin typeface="+mj-lt"/>
              </a:rPr>
              <a:t>Art. 3 Ammissione dei candidati interni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078787"/>
            <a:ext cx="6183313" cy="3524035"/>
          </a:xfrm>
        </p:spPr>
        <p:txBody>
          <a:bodyPr/>
          <a:lstStyle/>
          <a:p>
            <a:pPr lvl="0" algn="just">
              <a:spcBef>
                <a:spcPts val="0"/>
              </a:spcBef>
              <a:buClrTx/>
              <a:buSzTx/>
            </a:pPr>
            <a:r>
              <a:rPr lang="it-IT" sz="1400" b="1" dirty="0">
                <a:solidFill>
                  <a:schemeClr val="tx1"/>
                </a:solidFill>
                <a:latin typeface="Arial"/>
                <a:cs typeface="Arial"/>
                <a:sym typeface="Arial"/>
              </a:rPr>
              <a:t>DEROGHE</a:t>
            </a:r>
          </a:p>
          <a:p>
            <a:pPr lvl="0" algn="just">
              <a:spcBef>
                <a:spcPts val="0"/>
              </a:spcBef>
              <a:buClrTx/>
              <a:buSzTx/>
            </a:pPr>
            <a:r>
              <a:rPr lang="it-IT" sz="1400" dirty="0">
                <a:solidFill>
                  <a:schemeClr val="tx1"/>
                </a:solidFill>
                <a:latin typeface="Arial"/>
                <a:cs typeface="Arial"/>
                <a:sym typeface="Arial"/>
              </a:rPr>
              <a:t>Gli studenti iscritti all’ultimo anno di corso sono ammessi all’esame «anche in assenza dei requisiti di cui all’articolo 13, comma 2, lettere b) e c) del D.lgs. 62/2017».</a:t>
            </a:r>
          </a:p>
          <a:p>
            <a:pPr lvl="0" algn="just">
              <a:spcBef>
                <a:spcPts val="0"/>
              </a:spcBef>
              <a:buClrTx/>
              <a:buSzTx/>
            </a:pPr>
            <a:r>
              <a:rPr lang="it-IT" sz="1400" b="1" dirty="0">
                <a:solidFill>
                  <a:schemeClr val="tx1"/>
                </a:solidFill>
                <a:latin typeface="Arial"/>
                <a:cs typeface="Arial"/>
                <a:sym typeface="Arial"/>
              </a:rPr>
              <a:t>Si prescinde </a:t>
            </a:r>
            <a:r>
              <a:rPr lang="it-IT" sz="1400" dirty="0">
                <a:solidFill>
                  <a:schemeClr val="tx1"/>
                </a:solidFill>
                <a:latin typeface="Arial"/>
                <a:cs typeface="Arial"/>
                <a:sym typeface="Arial"/>
              </a:rPr>
              <a:t>perciò:</a:t>
            </a:r>
          </a:p>
          <a:p>
            <a:pPr marL="171450" lvl="0" indent="-171450" algn="just">
              <a:spcBef>
                <a:spcPts val="0"/>
              </a:spcBef>
              <a:buClrTx/>
              <a:buSzTx/>
              <a:buFont typeface="Arial" panose="020B0604020202020204" pitchFamily="34" charset="0"/>
              <a:buChar char="•"/>
            </a:pPr>
            <a:r>
              <a:rPr lang="it-IT" sz="1400" dirty="0">
                <a:solidFill>
                  <a:schemeClr val="tx1"/>
                </a:solidFill>
                <a:latin typeface="Arial"/>
                <a:cs typeface="Arial"/>
                <a:sym typeface="Arial"/>
              </a:rPr>
              <a:t>dalla partecipazione alle prove INVALSI - lettera b) </a:t>
            </a:r>
          </a:p>
          <a:p>
            <a:pPr marL="171450" lvl="0" indent="-171450" algn="just">
              <a:spcBef>
                <a:spcPts val="0"/>
              </a:spcBef>
              <a:buClrTx/>
              <a:buSzTx/>
              <a:buFont typeface="Arial" panose="020B0604020202020204" pitchFamily="34" charset="0"/>
              <a:buChar char="•"/>
            </a:pPr>
            <a:r>
              <a:rPr lang="it-IT" sz="1400" dirty="0">
                <a:solidFill>
                  <a:schemeClr val="tx1"/>
                </a:solidFill>
                <a:latin typeface="Arial"/>
                <a:cs typeface="Arial"/>
                <a:sym typeface="Arial"/>
              </a:rPr>
              <a:t>dallo svolgimento delle attività di PCTO - lettera c). </a:t>
            </a:r>
          </a:p>
          <a:p>
            <a:pPr lvl="0" algn="just">
              <a:spcBef>
                <a:spcPts val="0"/>
              </a:spcBef>
              <a:buClrTx/>
              <a:buSzTx/>
            </a:pPr>
            <a:endParaRPr lang="it-IT" sz="1400" dirty="0">
              <a:solidFill>
                <a:schemeClr val="tx1"/>
              </a:solidFill>
              <a:latin typeface="Arial"/>
              <a:cs typeface="Arial"/>
              <a:sym typeface="Arial"/>
            </a:endParaRPr>
          </a:p>
          <a:p>
            <a:pPr lvl="0" algn="just">
              <a:spcBef>
                <a:spcPts val="0"/>
              </a:spcBef>
              <a:buClrTx/>
              <a:buSzTx/>
            </a:pPr>
            <a:r>
              <a:rPr lang="it-IT" sz="1400" i="1" dirty="0">
                <a:solidFill>
                  <a:schemeClr val="tx1"/>
                </a:solidFill>
                <a:latin typeface="Arial"/>
                <a:cs typeface="Arial"/>
                <a:sym typeface="Arial"/>
              </a:rPr>
              <a:t>In relazione al </a:t>
            </a:r>
            <a:r>
              <a:rPr lang="it-IT" sz="1400" b="1" i="1" dirty="0">
                <a:solidFill>
                  <a:schemeClr val="tx1"/>
                </a:solidFill>
                <a:latin typeface="Arial"/>
                <a:cs typeface="Arial"/>
                <a:sym typeface="Arial"/>
              </a:rPr>
              <a:t>requisito della «frequenza </a:t>
            </a:r>
            <a:r>
              <a:rPr lang="it-IT" sz="1400" i="1" dirty="0">
                <a:solidFill>
                  <a:schemeClr val="tx1"/>
                </a:solidFill>
                <a:latin typeface="Arial"/>
                <a:cs typeface="Arial"/>
                <a:sym typeface="Arial"/>
              </a:rPr>
              <a:t>per almeno tre quarti del monte ore personalizzato» le istituzioni scolastiche valutano le deroghe «di cui all’articolo 13, comma 2, lettera a) del D. lgs. 62/2017 ai sensi dell’articolo 14, comma 7 del DPR 22 giugno 2009, n. 122, anche con riferimento alle specifiche situazioni dovute all’emergenza epidemiologica». </a:t>
            </a:r>
            <a:r>
              <a:rPr lang="it-IT" sz="1400" b="1" i="1" dirty="0">
                <a:solidFill>
                  <a:schemeClr val="tx1"/>
                </a:solidFill>
                <a:latin typeface="Arial"/>
                <a:cs typeface="Arial"/>
                <a:sym typeface="Arial"/>
              </a:rPr>
              <a:t>Ai collegi docenti è quindi affidato il potere di deroga comunque previsto dalla normativa vigente</a:t>
            </a:r>
            <a:r>
              <a:rPr lang="it-IT" sz="1400" i="1" dirty="0">
                <a:solidFill>
                  <a:schemeClr val="tx1"/>
                </a:solidFill>
                <a:latin typeface="Arial"/>
                <a:cs typeface="Arial"/>
                <a:sym typeface="Arial"/>
              </a:rPr>
              <a:t>. Si è peraltro sottolineato di tenere in considerazione l’impatto dell’emergenza epidemiologica.</a:t>
            </a:r>
          </a:p>
          <a:p>
            <a:pPr lvl="0" algn="just">
              <a:spcBef>
                <a:spcPts val="0"/>
              </a:spcBef>
              <a:buClrTx/>
              <a:buSzTx/>
            </a:pPr>
            <a:endParaRPr lang="it-IT" dirty="0">
              <a:latin typeface="+mn-lt"/>
            </a:endParaRPr>
          </a:p>
        </p:txBody>
      </p:sp>
    </p:spTree>
    <p:extLst>
      <p:ext uri="{BB962C8B-B14F-4D97-AF65-F5344CB8AC3E}">
        <p14:creationId xmlns:p14="http://schemas.microsoft.com/office/powerpoint/2010/main" val="295465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24 Esame dei candidati con disabilità </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buClrTx/>
              <a:buSzTx/>
            </a:pPr>
            <a:r>
              <a:rPr lang="it-IT" dirty="0">
                <a:solidFill>
                  <a:srgbClr val="000000"/>
                </a:solidFill>
                <a:latin typeface="Arial"/>
              </a:rPr>
              <a:t>Il consiglio di classe stabilisce la tipologia delle prove d’esame, se con valore equipollente o non equipollente, in coerenza con quanto previsto all’interno del piano educativo individualizzato (PEI)</a:t>
            </a:r>
          </a:p>
          <a:p>
            <a:pPr lvl="0" algn="just">
              <a:spcBef>
                <a:spcPts val="0"/>
              </a:spcBef>
              <a:buClrTx/>
              <a:buSzTx/>
            </a:pPr>
            <a:r>
              <a:rPr lang="it-IT" dirty="0">
                <a:solidFill>
                  <a:srgbClr val="000000"/>
                </a:solidFill>
                <a:latin typeface="Arial"/>
              </a:rPr>
              <a:t>Il consiglio di classe acquisisce elementi, sentita la famiglia, per stabilire per quali studenti sia necessario provvedere, in ragione del PEI, allo svolgimento del colloquio in modalità telematica qualora l’esame orale in presenza, anche per effetto dell’applicazione delle eventuali misure sanitarie di sicurezza, risultasse inopportuno o di difficile attuazione. In caso di esigenze sopravvenute dopo l’insediamento della commissione con la riunione plenaria, provvede il presidente, sentita la sottocommissione.</a:t>
            </a:r>
          </a:p>
        </p:txBody>
      </p:sp>
    </p:spTree>
    <p:extLst>
      <p:ext uri="{BB962C8B-B14F-4D97-AF65-F5344CB8AC3E}">
        <p14:creationId xmlns:p14="http://schemas.microsoft.com/office/powerpoint/2010/main" val="140376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24 Esame dei candidati con disabilità </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830199" cy="3370951"/>
          </a:xfrm>
        </p:spPr>
        <p:txBody>
          <a:bodyPr/>
          <a:lstStyle/>
          <a:p>
            <a:pPr lvl="0" algn="just">
              <a:spcBef>
                <a:spcPts val="0"/>
              </a:spcBef>
              <a:buClrTx/>
              <a:buSzTx/>
            </a:pPr>
            <a:r>
              <a:rPr lang="it-IT" b="1" dirty="0">
                <a:solidFill>
                  <a:srgbClr val="000000"/>
                </a:solidFill>
                <a:latin typeface="Arial"/>
              </a:rPr>
              <a:t>Prima prova scritta:</a:t>
            </a:r>
          </a:p>
          <a:p>
            <a:pPr lvl="0" algn="just">
              <a:spcBef>
                <a:spcPts val="0"/>
              </a:spcBef>
              <a:buClrTx/>
              <a:buSzTx/>
            </a:pPr>
            <a:r>
              <a:rPr lang="it-IT" dirty="0">
                <a:solidFill>
                  <a:srgbClr val="000000"/>
                </a:solidFill>
                <a:latin typeface="Arial"/>
              </a:rPr>
              <a:t>Trasmessa dal Ministero anche in codice Braille, ove vi siano scuole che le richiedano per candidati non vedenti. </a:t>
            </a:r>
          </a:p>
          <a:p>
            <a:pPr lvl="0" algn="just">
              <a:spcBef>
                <a:spcPts val="0"/>
              </a:spcBef>
              <a:buClrTx/>
              <a:buSzTx/>
            </a:pPr>
            <a:r>
              <a:rPr lang="it-IT" dirty="0">
                <a:solidFill>
                  <a:srgbClr val="000000"/>
                </a:solidFill>
                <a:latin typeface="Arial"/>
              </a:rPr>
              <a:t>Per i candidati che non conoscono il codice Braille si possono richiedere ulteriori formati (audio e/o testo), oppure la Commissione può provvedere alla trascrizione del testo ministeriale su supporto informatico, mediante scanner fornito dalla scuola, autorizzando in ogni caso anche l’utilizzazione di altri ausili idonei, abitualmente in uso nel corso dell’attività scolastica ordinaria. </a:t>
            </a:r>
          </a:p>
          <a:p>
            <a:pPr lvl="0" algn="just">
              <a:spcBef>
                <a:spcPts val="0"/>
              </a:spcBef>
              <a:buClrTx/>
              <a:buSzTx/>
            </a:pPr>
            <a:r>
              <a:rPr lang="it-IT" b="1" dirty="0">
                <a:solidFill>
                  <a:srgbClr val="000000"/>
                </a:solidFill>
                <a:latin typeface="Arial"/>
              </a:rPr>
              <a:t>Per i candidati ipovedenti, i testi della prima prova scritta sono trasmessi in conformità alle richieste delle singole scuole, le quali indicano su apposita funzione SIDI tipologia, dimensione del carattere e impostazione interlinea.</a:t>
            </a:r>
          </a:p>
        </p:txBody>
      </p:sp>
    </p:spTree>
    <p:extLst>
      <p:ext uri="{BB962C8B-B14F-4D97-AF65-F5344CB8AC3E}">
        <p14:creationId xmlns:p14="http://schemas.microsoft.com/office/powerpoint/2010/main" val="3571297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24 Esame dei candidati con disabilità </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530521" cy="3370951"/>
          </a:xfrm>
        </p:spPr>
        <p:txBody>
          <a:bodyPr/>
          <a:lstStyle/>
          <a:p>
            <a:pPr lvl="0" algn="just">
              <a:spcBef>
                <a:spcPts val="0"/>
              </a:spcBef>
              <a:buClrTx/>
              <a:buSzTx/>
            </a:pPr>
            <a:r>
              <a:rPr lang="it-IT" b="1" dirty="0">
                <a:solidFill>
                  <a:srgbClr val="000000"/>
                </a:solidFill>
                <a:latin typeface="Arial"/>
              </a:rPr>
              <a:t>Prima prova scritta:</a:t>
            </a:r>
          </a:p>
          <a:p>
            <a:pPr lvl="0" algn="just">
              <a:spcBef>
                <a:spcPts val="0"/>
              </a:spcBef>
              <a:buClrTx/>
              <a:buSzTx/>
            </a:pPr>
            <a:r>
              <a:rPr lang="it-IT" dirty="0">
                <a:solidFill>
                  <a:srgbClr val="000000"/>
                </a:solidFill>
                <a:latin typeface="Arial"/>
              </a:rPr>
              <a:t>per candidati ricoverati e/o presso case di reclusione, solo in casi eccezionali, debitamente documentati, è possibile richiedere alla Struttura tecnica esami di Stato, tramite l’USR di riferimento, un apposito Plico cartaceo che, come per le prove in formato Braille, va ritirato presso l’Amministrazione centrale, con modalità che saranno successivamente comunicate.</a:t>
            </a:r>
          </a:p>
          <a:p>
            <a:pPr lvl="0" algn="just">
              <a:spcBef>
                <a:spcPts val="0"/>
              </a:spcBef>
              <a:buClrTx/>
              <a:buSzTx/>
            </a:pPr>
            <a:endParaRPr lang="it-IT" b="1" dirty="0">
              <a:solidFill>
                <a:srgbClr val="000000"/>
              </a:solidFill>
              <a:latin typeface="Arial"/>
            </a:endParaRPr>
          </a:p>
          <a:p>
            <a:pPr lvl="0" algn="just">
              <a:spcBef>
                <a:spcPts val="0"/>
              </a:spcBef>
              <a:buClrTx/>
              <a:buSzTx/>
            </a:pPr>
            <a:r>
              <a:rPr lang="it-IT" sz="1400" b="1" dirty="0">
                <a:solidFill>
                  <a:srgbClr val="000000"/>
                </a:solidFill>
                <a:latin typeface="Arial"/>
              </a:rPr>
              <a:t>La commissione può assegnare un tempo differenziato per l’effettuazione delle prove scritte da parte del candidato con DA. I tempi più lunghi nell'effettuazione delle prove scritte non possono di norma comportare un maggior numero di giorni rispetto a quello stabilito dal calendario degli esami.</a:t>
            </a:r>
          </a:p>
        </p:txBody>
      </p:sp>
    </p:spTree>
    <p:extLst>
      <p:ext uri="{BB962C8B-B14F-4D97-AF65-F5344CB8AC3E}">
        <p14:creationId xmlns:p14="http://schemas.microsoft.com/office/powerpoint/2010/main" val="2255665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08225" y="484450"/>
            <a:ext cx="6616558" cy="625159"/>
          </a:xfrm>
        </p:spPr>
        <p:txBody>
          <a:bodyPr/>
          <a:lstStyle/>
          <a:p>
            <a:pPr algn="ctr" defTabSz="1612900">
              <a:spcBef>
                <a:spcPts val="0"/>
              </a:spcBef>
              <a:tabLst>
                <a:tab pos="6102350" algn="l"/>
              </a:tabLst>
            </a:pPr>
            <a:r>
              <a:rPr lang="it-IT" sz="2000" dirty="0">
                <a:solidFill>
                  <a:srgbClr val="00B0F0"/>
                </a:solidFill>
                <a:latin typeface="+mj-lt"/>
              </a:rPr>
              <a:t>Art. 26 Assenze dei candidati</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707254" cy="3370951"/>
          </a:xfrm>
        </p:spPr>
        <p:txBody>
          <a:bodyPr/>
          <a:lstStyle/>
          <a:p>
            <a:pPr lvl="0" algn="just">
              <a:spcBef>
                <a:spcPts val="0"/>
              </a:spcBef>
              <a:buClrTx/>
              <a:buSzTx/>
            </a:pPr>
            <a:r>
              <a:rPr lang="it-IT" sz="1400" dirty="0">
                <a:solidFill>
                  <a:srgbClr val="000000"/>
                </a:solidFill>
                <a:latin typeface="Arial"/>
              </a:rPr>
              <a:t>I candidati che, assenti per malattia, debitamente certificata, o per gravi documentati motivi, riconosciuti tali dalla sottocommissione, anche in relazione alla situazione pandemica, si trovano nell’assoluta impossibilità di partecipare alle prove scritte, sostengono le prove nella </a:t>
            </a:r>
            <a:r>
              <a:rPr lang="it-IT" sz="1400" b="1" dirty="0">
                <a:solidFill>
                  <a:srgbClr val="000000"/>
                </a:solidFill>
                <a:latin typeface="Arial"/>
              </a:rPr>
              <a:t>sessione suppletiva</a:t>
            </a:r>
            <a:r>
              <a:rPr lang="it-IT" sz="1400" dirty="0">
                <a:solidFill>
                  <a:srgbClr val="000000"/>
                </a:solidFill>
                <a:latin typeface="Arial"/>
              </a:rPr>
              <a:t>.</a:t>
            </a:r>
          </a:p>
          <a:p>
            <a:pPr lvl="0" algn="just">
              <a:spcBef>
                <a:spcPts val="0"/>
              </a:spcBef>
              <a:buClrTx/>
              <a:buSzTx/>
            </a:pPr>
            <a:r>
              <a:rPr lang="it-IT" sz="1400" dirty="0">
                <a:solidFill>
                  <a:srgbClr val="000000"/>
                </a:solidFill>
                <a:latin typeface="Arial"/>
              </a:rPr>
              <a:t>I candidati che, assenti per malattia, debitamente certificata, o per gravi documentati motivi, riconosciuti tali dalla sottocommissione, si trovano nell’assoluta impossibilità di partecipare, anche in videoconferenza, al colloquio nella data prevista, sostengono la prova in altra data entro il termine di chiusura dei lavori previsto dal calendario deliberato dalla commissione.</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In casi eccezionali, qualora non sia possibile sostenere le prove scritte nella sessione suppletiva o sostenere il colloquio, anche in videoconferenza, entro il termine previsto dal calendario deliberato dalla commissione, i candidati possono chiedere di sostenere le prove in un’apposita </a:t>
            </a:r>
            <a:r>
              <a:rPr lang="it-IT" sz="1400" b="1" dirty="0">
                <a:solidFill>
                  <a:srgbClr val="000000"/>
                </a:solidFill>
                <a:latin typeface="Arial"/>
              </a:rPr>
              <a:t>sessione straordinaria</a:t>
            </a:r>
            <a:r>
              <a:rPr lang="it-IT" sz="1400" dirty="0">
                <a:solidFill>
                  <a:srgbClr val="000000"/>
                </a:solidFill>
                <a:latin typeface="Arial"/>
              </a:rPr>
              <a:t>, producendo istanza al presidente entro il giorno successivo all’assenza.</a:t>
            </a:r>
          </a:p>
        </p:txBody>
      </p:sp>
    </p:spTree>
    <p:extLst>
      <p:ext uri="{BB962C8B-B14F-4D97-AF65-F5344CB8AC3E}">
        <p14:creationId xmlns:p14="http://schemas.microsoft.com/office/powerpoint/2010/main" val="326462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08225" y="484450"/>
            <a:ext cx="6616558" cy="625159"/>
          </a:xfrm>
        </p:spPr>
        <p:txBody>
          <a:bodyPr/>
          <a:lstStyle/>
          <a:p>
            <a:pPr algn="ctr" defTabSz="1612900">
              <a:spcBef>
                <a:spcPts val="0"/>
              </a:spcBef>
              <a:tabLst>
                <a:tab pos="6102350" algn="l"/>
              </a:tabLst>
            </a:pPr>
            <a:r>
              <a:rPr lang="it-IT" sz="2000" dirty="0">
                <a:solidFill>
                  <a:srgbClr val="00B0F0"/>
                </a:solidFill>
                <a:latin typeface="+mj-lt"/>
              </a:rPr>
              <a:t>Art. 29 Pubblicazione dei risultati</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084847" cy="3370951"/>
          </a:xfrm>
        </p:spPr>
        <p:txBody>
          <a:bodyPr/>
          <a:lstStyle/>
          <a:p>
            <a:pPr lvl="0" algn="just">
              <a:spcBef>
                <a:spcPts val="0"/>
              </a:spcBef>
              <a:buClrTx/>
              <a:buSzTx/>
            </a:pPr>
            <a:r>
              <a:rPr lang="it-IT" sz="1400" dirty="0">
                <a:solidFill>
                  <a:srgbClr val="000000"/>
                </a:solidFill>
                <a:latin typeface="Arial"/>
              </a:rPr>
              <a:t>L’esito dell’esame, con l’indicazione del punteggio finale conseguito, inclusa la menzione della lode, è pubblicato al termine delle operazioni tramite affissione di tabelloni presso l’istituzione scolastica sede della sottocommissione, nonché, distintamente per ogni classe, unicamente nell’area documentale riservata del registro elettronico, cui accedono gli studenti della classe di riferimento, con la sola indicazione della dicitura “Non diplomato” nel caso di mancato superamento dell’esame stesso.</a:t>
            </a:r>
          </a:p>
          <a:p>
            <a:pPr lvl="0" algn="just">
              <a:spcBef>
                <a:spcPts val="0"/>
              </a:spcBef>
              <a:buClrTx/>
              <a:buSzTx/>
            </a:pPr>
            <a:endParaRPr lang="it-IT" sz="1400" dirty="0">
              <a:solidFill>
                <a:srgbClr val="000000"/>
              </a:solidFill>
              <a:latin typeface="Arial"/>
            </a:endParaRPr>
          </a:p>
          <a:p>
            <a:pPr lvl="0" algn="just">
              <a:spcBef>
                <a:spcPts val="0"/>
              </a:spcBef>
              <a:buClrTx/>
              <a:buSzTx/>
            </a:pPr>
            <a:r>
              <a:rPr lang="it-IT" sz="1400" dirty="0">
                <a:solidFill>
                  <a:srgbClr val="000000"/>
                </a:solidFill>
                <a:latin typeface="Arial"/>
              </a:rPr>
              <a:t> Il punteggio finale è riportato, a cura della sottocommissione, sulla scheda di ciascun candidato e sui registri d’esame.</a:t>
            </a:r>
          </a:p>
        </p:txBody>
      </p:sp>
    </p:spTree>
    <p:extLst>
      <p:ext uri="{BB962C8B-B14F-4D97-AF65-F5344CB8AC3E}">
        <p14:creationId xmlns:p14="http://schemas.microsoft.com/office/powerpoint/2010/main" val="2387124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08225" y="484450"/>
            <a:ext cx="6616558" cy="625159"/>
          </a:xfrm>
        </p:spPr>
        <p:txBody>
          <a:bodyPr/>
          <a:lstStyle/>
          <a:p>
            <a:pPr algn="ctr" defTabSz="1612900">
              <a:spcBef>
                <a:spcPts val="0"/>
              </a:spcBef>
              <a:tabLst>
                <a:tab pos="6102350" algn="l"/>
              </a:tabLst>
            </a:pPr>
            <a:r>
              <a:rPr lang="it-IT" sz="1800" dirty="0">
                <a:solidFill>
                  <a:srgbClr val="00B0F0"/>
                </a:solidFill>
                <a:latin typeface="+mj-lt"/>
              </a:rPr>
              <a:t>Riflessioni per la predisposizione della seconda prova scritta</a:t>
            </a:r>
          </a:p>
        </p:txBody>
      </p:sp>
      <p:sp>
        <p:nvSpPr>
          <p:cNvPr id="3" name="Segnaposto testo 2"/>
          <p:cNvSpPr>
            <a:spLocks noGrp="1"/>
          </p:cNvSpPr>
          <p:nvPr>
            <p:ph type="body" sz="quarter" idx="11"/>
          </p:nvPr>
        </p:nvSpPr>
        <p:spPr>
          <a:xfrm>
            <a:off x="430306" y="1313970"/>
            <a:ext cx="6930998" cy="2812356"/>
          </a:xfrm>
        </p:spPr>
        <p:txBody>
          <a:bodyPr/>
          <a:lstStyle/>
          <a:p>
            <a:pPr lvl="0" algn="just">
              <a:spcBef>
                <a:spcPts val="0"/>
              </a:spcBef>
              <a:buClrTx/>
              <a:buSzTx/>
            </a:pPr>
            <a:r>
              <a:rPr lang="it-IT" sz="2000" dirty="0">
                <a:solidFill>
                  <a:srgbClr val="000000"/>
                </a:solidFill>
                <a:latin typeface="Arial"/>
              </a:rPr>
              <a:t>La formulazione delle proposte deve essere:</a:t>
            </a:r>
          </a:p>
          <a:p>
            <a:pPr marL="285750" lvl="0" indent="-285750" algn="just">
              <a:spcBef>
                <a:spcPts val="0"/>
              </a:spcBef>
              <a:buClrTx/>
              <a:buSzTx/>
              <a:buFont typeface="Arial" panose="020B0604020202020204" pitchFamily="34" charset="0"/>
              <a:buChar char="•"/>
            </a:pPr>
            <a:r>
              <a:rPr lang="it-IT" sz="2000" dirty="0">
                <a:solidFill>
                  <a:srgbClr val="000000"/>
                </a:solidFill>
                <a:latin typeface="Arial"/>
              </a:rPr>
              <a:t>chiara (senza alcuna possibile ambiguità interpretativa)</a:t>
            </a:r>
          </a:p>
          <a:p>
            <a:pPr marL="285750" lvl="0" indent="-285750" algn="just">
              <a:spcBef>
                <a:spcPts val="0"/>
              </a:spcBef>
              <a:buClrTx/>
              <a:buSzTx/>
              <a:buFont typeface="Arial" panose="020B0604020202020204" pitchFamily="34" charset="0"/>
              <a:buChar char="•"/>
            </a:pPr>
            <a:r>
              <a:rPr lang="it-IT" sz="2000" dirty="0">
                <a:solidFill>
                  <a:srgbClr val="000000"/>
                </a:solidFill>
                <a:latin typeface="Arial"/>
              </a:rPr>
              <a:t>formulata in termini corretti e precisi</a:t>
            </a:r>
          </a:p>
          <a:p>
            <a:pPr marL="285750" lvl="0" indent="-285750" algn="just">
              <a:spcBef>
                <a:spcPts val="0"/>
              </a:spcBef>
              <a:buClrTx/>
              <a:buSzTx/>
              <a:buFont typeface="Arial" panose="020B0604020202020204" pitchFamily="34" charset="0"/>
              <a:buChar char="•"/>
            </a:pPr>
            <a:r>
              <a:rPr lang="it-IT" sz="2000" dirty="0">
                <a:solidFill>
                  <a:srgbClr val="000000"/>
                </a:solidFill>
                <a:latin typeface="Arial"/>
              </a:rPr>
              <a:t>snella e concisa, scorrevole, rapida da leggere</a:t>
            </a:r>
          </a:p>
          <a:p>
            <a:pPr marL="285750" lvl="0" indent="-285750" algn="just">
              <a:spcBef>
                <a:spcPts val="0"/>
              </a:spcBef>
              <a:buClrTx/>
              <a:buSzTx/>
              <a:buFont typeface="Arial" panose="020B0604020202020204" pitchFamily="34" charset="0"/>
              <a:buChar char="•"/>
            </a:pPr>
            <a:r>
              <a:rPr lang="it-IT" sz="2000" dirty="0">
                <a:solidFill>
                  <a:srgbClr val="000000"/>
                </a:solidFill>
                <a:latin typeface="Arial"/>
              </a:rPr>
              <a:t>non utilizzare oltre una pagina di testo</a:t>
            </a:r>
          </a:p>
          <a:p>
            <a:pPr marL="285750" lvl="0" indent="-285750" algn="just">
              <a:spcBef>
                <a:spcPts val="0"/>
              </a:spcBef>
              <a:buClrTx/>
              <a:buSzTx/>
              <a:buFont typeface="Arial" panose="020B0604020202020204" pitchFamily="34" charset="0"/>
              <a:buChar char="•"/>
            </a:pPr>
            <a:r>
              <a:rPr lang="it-IT" sz="2000" dirty="0">
                <a:solidFill>
                  <a:srgbClr val="000000"/>
                </a:solidFill>
                <a:latin typeface="Arial"/>
              </a:rPr>
              <a:t>usare preferibilmente la forma ‘dimostrare che …, determinare che …’</a:t>
            </a:r>
          </a:p>
          <a:p>
            <a:pPr marL="285750" lvl="0" indent="-285750" algn="just">
              <a:spcBef>
                <a:spcPts val="0"/>
              </a:spcBef>
              <a:buClrTx/>
              <a:buSzTx/>
              <a:buFont typeface="Arial" panose="020B0604020202020204" pitchFamily="34" charset="0"/>
              <a:buChar char="•"/>
            </a:pPr>
            <a:r>
              <a:rPr lang="it-IT" sz="2000" dirty="0">
                <a:solidFill>
                  <a:srgbClr val="000000"/>
                </a:solidFill>
                <a:latin typeface="Arial"/>
              </a:rPr>
              <a:t>aderire perfettamente ai Quadri di Riferimento</a:t>
            </a:r>
          </a:p>
          <a:p>
            <a:pPr marL="285750" lvl="0" indent="-285750" algn="just">
              <a:spcBef>
                <a:spcPts val="0"/>
              </a:spcBef>
              <a:buClrTx/>
              <a:buSzTx/>
              <a:buFont typeface="Arial" panose="020B0604020202020204" pitchFamily="34" charset="0"/>
              <a:buChar char="•"/>
            </a:pPr>
            <a:endParaRPr lang="it-IT" sz="1400" dirty="0">
              <a:solidFill>
                <a:srgbClr val="000000"/>
              </a:solidFill>
              <a:latin typeface="Arial"/>
            </a:endParaRPr>
          </a:p>
          <a:p>
            <a:pPr marL="285750" lvl="0" indent="-285750" algn="just">
              <a:spcBef>
                <a:spcPts val="0"/>
              </a:spcBef>
              <a:buClrTx/>
              <a:buSzTx/>
              <a:buFont typeface="Arial" panose="020B0604020202020204" pitchFamily="34" charset="0"/>
              <a:buChar char="•"/>
            </a:pPr>
            <a:endParaRPr lang="it-IT" sz="1400" dirty="0">
              <a:solidFill>
                <a:srgbClr val="000000"/>
              </a:solidFill>
              <a:latin typeface="Arial"/>
            </a:endParaRPr>
          </a:p>
          <a:p>
            <a:pPr lvl="0" algn="just">
              <a:spcBef>
                <a:spcPts val="0"/>
              </a:spcBef>
              <a:buClrTx/>
              <a:buSzTx/>
            </a:pPr>
            <a:endParaRPr lang="it-IT" sz="1400" dirty="0">
              <a:solidFill>
                <a:srgbClr val="000000"/>
              </a:solidFill>
              <a:latin typeface="Arial"/>
            </a:endParaRPr>
          </a:p>
          <a:p>
            <a:pPr marL="285750" lvl="0" indent="-285750" algn="just">
              <a:spcBef>
                <a:spcPts val="0"/>
              </a:spcBef>
              <a:buClrTx/>
              <a:buSzTx/>
              <a:buFont typeface="Arial" panose="020B0604020202020204" pitchFamily="34" charset="0"/>
              <a:buChar char="•"/>
            </a:pPr>
            <a:endParaRPr lang="it-IT" sz="1400" dirty="0">
              <a:solidFill>
                <a:srgbClr val="000000"/>
              </a:solidFill>
              <a:latin typeface="Arial"/>
            </a:endParaRPr>
          </a:p>
        </p:txBody>
      </p:sp>
    </p:spTree>
    <p:extLst>
      <p:ext uri="{BB962C8B-B14F-4D97-AF65-F5344CB8AC3E}">
        <p14:creationId xmlns:p14="http://schemas.microsoft.com/office/powerpoint/2010/main" val="515289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08225" y="484450"/>
            <a:ext cx="6616558" cy="625159"/>
          </a:xfrm>
        </p:spPr>
        <p:txBody>
          <a:bodyPr/>
          <a:lstStyle/>
          <a:p>
            <a:pPr algn="ctr" defTabSz="1612900">
              <a:spcBef>
                <a:spcPts val="0"/>
              </a:spcBef>
              <a:tabLst>
                <a:tab pos="6102350" algn="l"/>
              </a:tabLst>
            </a:pPr>
            <a:r>
              <a:rPr lang="it-IT" sz="1800" i="1" dirty="0" err="1">
                <a:solidFill>
                  <a:srgbClr val="00B0F0"/>
                </a:solidFill>
                <a:latin typeface="+mj-lt"/>
              </a:rPr>
              <a:t>Question</a:t>
            </a:r>
            <a:r>
              <a:rPr lang="it-IT" sz="1800" i="1" dirty="0">
                <a:solidFill>
                  <a:srgbClr val="00B0F0"/>
                </a:solidFill>
                <a:latin typeface="+mj-lt"/>
              </a:rPr>
              <a:t> time</a:t>
            </a:r>
          </a:p>
        </p:txBody>
      </p:sp>
      <p:sp>
        <p:nvSpPr>
          <p:cNvPr id="3" name="Segnaposto testo 2"/>
          <p:cNvSpPr>
            <a:spLocks noGrp="1"/>
          </p:cNvSpPr>
          <p:nvPr>
            <p:ph type="body" sz="quarter" idx="11"/>
          </p:nvPr>
        </p:nvSpPr>
        <p:spPr>
          <a:xfrm>
            <a:off x="430306" y="1313970"/>
            <a:ext cx="6930998" cy="2812356"/>
          </a:xfrm>
        </p:spPr>
        <p:txBody>
          <a:bodyPr/>
          <a:lstStyle/>
          <a:p>
            <a:pPr lvl="0" algn="just">
              <a:spcBef>
                <a:spcPts val="0"/>
              </a:spcBef>
              <a:buClrTx/>
              <a:buSzTx/>
            </a:pPr>
            <a:endParaRPr lang="it-IT" sz="1400" dirty="0">
              <a:solidFill>
                <a:srgbClr val="000000"/>
              </a:solidFill>
              <a:latin typeface="Arial"/>
            </a:endParaRPr>
          </a:p>
          <a:p>
            <a:pPr lvl="0" algn="just">
              <a:spcBef>
                <a:spcPts val="0"/>
              </a:spcBef>
              <a:buClrTx/>
              <a:buSzTx/>
            </a:pPr>
            <a:endParaRPr lang="it-IT" sz="1400" dirty="0">
              <a:solidFill>
                <a:srgbClr val="000000"/>
              </a:solidFill>
              <a:latin typeface="Arial"/>
            </a:endParaRPr>
          </a:p>
          <a:p>
            <a:pPr lvl="0" algn="just">
              <a:spcBef>
                <a:spcPts val="0"/>
              </a:spcBef>
              <a:buClrTx/>
              <a:buSzTx/>
            </a:pPr>
            <a:endParaRPr lang="it-IT" sz="1400" dirty="0">
              <a:solidFill>
                <a:srgbClr val="000000"/>
              </a:solidFill>
              <a:latin typeface="Arial"/>
            </a:endParaRPr>
          </a:p>
          <a:p>
            <a:pPr lvl="0" algn="just">
              <a:spcBef>
                <a:spcPts val="0"/>
              </a:spcBef>
              <a:buClrTx/>
              <a:buSzTx/>
            </a:pPr>
            <a:endParaRPr lang="it-IT" sz="1400" dirty="0">
              <a:solidFill>
                <a:srgbClr val="000000"/>
              </a:solidFill>
              <a:latin typeface="Arial"/>
            </a:endParaRPr>
          </a:p>
          <a:p>
            <a:pPr lvl="0" algn="just">
              <a:spcBef>
                <a:spcPts val="0"/>
              </a:spcBef>
              <a:buClrTx/>
              <a:buSzTx/>
            </a:pPr>
            <a:endParaRPr lang="it-IT" sz="1400" dirty="0">
              <a:solidFill>
                <a:srgbClr val="000000"/>
              </a:solidFill>
              <a:latin typeface="Arial"/>
            </a:endParaRPr>
          </a:p>
          <a:p>
            <a:pPr lvl="0" algn="just">
              <a:spcBef>
                <a:spcPts val="0"/>
              </a:spcBef>
              <a:buClrTx/>
              <a:buSzTx/>
            </a:pPr>
            <a:endParaRPr lang="it-IT" sz="1400" dirty="0">
              <a:solidFill>
                <a:srgbClr val="000000"/>
              </a:solidFill>
              <a:latin typeface="Arial"/>
            </a:endParaRPr>
          </a:p>
          <a:p>
            <a:pPr lvl="0" algn="ctr">
              <a:spcBef>
                <a:spcPts val="0"/>
              </a:spcBef>
              <a:buClrTx/>
              <a:buSzTx/>
            </a:pPr>
            <a:r>
              <a:rPr lang="it-IT" sz="4800" b="1" dirty="0">
                <a:solidFill>
                  <a:srgbClr val="3F9BC5"/>
                </a:solidFill>
                <a:latin typeface="Arial"/>
              </a:rPr>
              <a:t>G R A Z I E !</a:t>
            </a:r>
          </a:p>
          <a:p>
            <a:pPr lvl="0" algn="ctr">
              <a:spcBef>
                <a:spcPts val="0"/>
              </a:spcBef>
              <a:buClrTx/>
              <a:buSzTx/>
            </a:pPr>
            <a:endParaRPr lang="it-IT" sz="4800" b="1" dirty="0">
              <a:solidFill>
                <a:srgbClr val="3F9BC5"/>
              </a:solidFill>
              <a:latin typeface="Arial"/>
            </a:endParaRPr>
          </a:p>
          <a:p>
            <a:pPr marL="285750" lvl="0" indent="-285750" algn="just">
              <a:spcBef>
                <a:spcPts val="0"/>
              </a:spcBef>
              <a:buClrTx/>
              <a:buSzTx/>
              <a:buFont typeface="Arial" panose="020B0604020202020204" pitchFamily="34" charset="0"/>
              <a:buChar char="•"/>
            </a:pPr>
            <a:endParaRPr lang="it-IT" sz="1400" dirty="0">
              <a:solidFill>
                <a:srgbClr val="000000"/>
              </a:solidFill>
              <a:latin typeface="Arial"/>
            </a:endParaRPr>
          </a:p>
        </p:txBody>
      </p:sp>
    </p:spTree>
    <p:extLst>
      <p:ext uri="{BB962C8B-B14F-4D97-AF65-F5344CB8AC3E}">
        <p14:creationId xmlns:p14="http://schemas.microsoft.com/office/powerpoint/2010/main" val="215064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90418" y="474176"/>
            <a:ext cx="6113124" cy="604611"/>
          </a:xfrm>
        </p:spPr>
        <p:txBody>
          <a:bodyPr/>
          <a:lstStyle/>
          <a:p>
            <a:pPr algn="ctr">
              <a:spcBef>
                <a:spcPts val="0"/>
              </a:spcBef>
            </a:pPr>
            <a:r>
              <a:rPr lang="it-IT" sz="2000" dirty="0">
                <a:solidFill>
                  <a:srgbClr val="00B0F0"/>
                </a:solidFill>
                <a:latin typeface="+mj-lt"/>
              </a:rPr>
              <a:t>Art. 3 Candidati interni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078787"/>
            <a:ext cx="6183313" cy="3524035"/>
          </a:xfrm>
        </p:spPr>
        <p:txBody>
          <a:bodyPr/>
          <a:lstStyle/>
          <a:p>
            <a:pPr lvl="0" algn="just">
              <a:spcBef>
                <a:spcPts val="0"/>
              </a:spcBef>
              <a:buClrTx/>
              <a:buSzTx/>
            </a:pPr>
            <a:r>
              <a:rPr lang="it-IT" sz="1400" b="1" dirty="0">
                <a:latin typeface="+mn-lt"/>
              </a:rPr>
              <a:t>ABBREVIAZIONE PER MERITO</a:t>
            </a:r>
          </a:p>
          <a:p>
            <a:pPr lvl="0" algn="just">
              <a:spcBef>
                <a:spcPts val="0"/>
              </a:spcBef>
              <a:buClrTx/>
              <a:buSzTx/>
            </a:pPr>
            <a:r>
              <a:rPr lang="it-IT" dirty="0">
                <a:latin typeface="+mn-lt"/>
              </a:rPr>
              <a:t>Art. 13, comma 4, del d. lgs. 62/2017: ‘</a:t>
            </a:r>
            <a:r>
              <a:rPr lang="it-IT" b="1" i="1" dirty="0">
                <a:latin typeface="+mn-lt"/>
              </a:rPr>
              <a:t>sono ammessi, a domanda</a:t>
            </a:r>
            <a:r>
              <a:rPr lang="it-IT" i="1" dirty="0">
                <a:latin typeface="+mn-lt"/>
              </a:rPr>
              <a:t>, direttamente all'esame di Stato gli studenti che hanno riportato, nello scrutinio finale della penultima classe, non meno di 8/10 in ciascuna disciplina o gruppo di discipline e non meno</a:t>
            </a:r>
          </a:p>
          <a:p>
            <a:pPr lvl="0" algn="just">
              <a:spcBef>
                <a:spcPts val="0"/>
              </a:spcBef>
              <a:buClrTx/>
              <a:buSzTx/>
            </a:pPr>
            <a:r>
              <a:rPr lang="it-IT" i="1" dirty="0">
                <a:latin typeface="+mn-lt"/>
              </a:rPr>
              <a:t>di 8/10 nel comportamento, che hanno seguito un regolare corso</a:t>
            </a:r>
          </a:p>
          <a:p>
            <a:pPr lvl="0" algn="just">
              <a:spcBef>
                <a:spcPts val="0"/>
              </a:spcBef>
              <a:buClrTx/>
              <a:buSzTx/>
            </a:pPr>
            <a:r>
              <a:rPr lang="it-IT" i="1" dirty="0">
                <a:latin typeface="+mn-lt"/>
              </a:rPr>
              <a:t>di studi di istruzione secondaria di II grado e che hanno</a:t>
            </a:r>
          </a:p>
          <a:p>
            <a:pPr lvl="0" algn="just">
              <a:spcBef>
                <a:spcPts val="0"/>
              </a:spcBef>
              <a:buClrTx/>
              <a:buSzTx/>
            </a:pPr>
            <a:r>
              <a:rPr lang="it-IT" i="1" dirty="0">
                <a:latin typeface="+mn-lt"/>
              </a:rPr>
              <a:t>riportato una votazione non inferiore a 7/10 in ciascuna</a:t>
            </a:r>
          </a:p>
          <a:p>
            <a:pPr lvl="0" algn="just">
              <a:spcBef>
                <a:spcPts val="0"/>
              </a:spcBef>
              <a:buClrTx/>
              <a:buSzTx/>
            </a:pPr>
            <a:r>
              <a:rPr lang="it-IT" i="1" dirty="0">
                <a:latin typeface="+mn-lt"/>
              </a:rPr>
              <a:t>disciplina o gruppo di discipline e non inferiore a 8/10 nel</a:t>
            </a:r>
          </a:p>
          <a:p>
            <a:pPr lvl="0" algn="just">
              <a:spcBef>
                <a:spcPts val="0"/>
              </a:spcBef>
              <a:buClrTx/>
              <a:buSzTx/>
            </a:pPr>
            <a:r>
              <a:rPr lang="it-IT" i="1" dirty="0">
                <a:latin typeface="+mn-lt"/>
              </a:rPr>
              <a:t>comportamento negli scrutini finali dei due anni antecedenti il</a:t>
            </a:r>
          </a:p>
          <a:p>
            <a:pPr lvl="0" algn="just">
              <a:spcBef>
                <a:spcPts val="0"/>
              </a:spcBef>
              <a:buClrTx/>
              <a:buSzTx/>
            </a:pPr>
            <a:r>
              <a:rPr lang="it-IT" i="1" dirty="0">
                <a:latin typeface="+mn-lt"/>
              </a:rPr>
              <a:t>penultimo, senza essere incorsi in non ammissioni alla classe</a:t>
            </a:r>
          </a:p>
          <a:p>
            <a:pPr lvl="0" algn="just">
              <a:spcBef>
                <a:spcPts val="0"/>
              </a:spcBef>
              <a:buClrTx/>
              <a:buSzTx/>
            </a:pPr>
            <a:r>
              <a:rPr lang="it-IT" i="1" dirty="0">
                <a:latin typeface="+mn-lt"/>
              </a:rPr>
              <a:t>successiva nei due anni predetti. Le votazioni suddette non si</a:t>
            </a:r>
          </a:p>
          <a:p>
            <a:pPr lvl="0" algn="just">
              <a:spcBef>
                <a:spcPts val="0"/>
              </a:spcBef>
              <a:buClrTx/>
              <a:buSzTx/>
            </a:pPr>
            <a:r>
              <a:rPr lang="it-IT" i="1" dirty="0">
                <a:latin typeface="+mn-lt"/>
              </a:rPr>
              <a:t>riferiscono all'insegnamento della religione cattolica e alle</a:t>
            </a:r>
          </a:p>
          <a:p>
            <a:pPr lvl="0" algn="just">
              <a:spcBef>
                <a:spcPts val="0"/>
              </a:spcBef>
              <a:buClrTx/>
              <a:buSzTx/>
            </a:pPr>
            <a:r>
              <a:rPr lang="it-IT" i="1" dirty="0" err="1">
                <a:latin typeface="+mn-lt"/>
              </a:rPr>
              <a:t>attivita'</a:t>
            </a:r>
            <a:r>
              <a:rPr lang="it-IT" i="1" dirty="0">
                <a:latin typeface="+mn-lt"/>
              </a:rPr>
              <a:t> alternative’. </a:t>
            </a:r>
          </a:p>
          <a:p>
            <a:pPr lvl="0" algn="just">
              <a:spcBef>
                <a:spcPts val="0"/>
              </a:spcBef>
              <a:buClrTx/>
              <a:buSzTx/>
            </a:pPr>
            <a:endParaRPr lang="it-IT" dirty="0">
              <a:latin typeface="+mn-lt"/>
            </a:endParaRPr>
          </a:p>
          <a:p>
            <a:pPr lvl="0" algn="just">
              <a:spcBef>
                <a:spcPts val="0"/>
              </a:spcBef>
              <a:buClrTx/>
              <a:buSzTx/>
            </a:pPr>
            <a:endParaRPr lang="it-IT" dirty="0">
              <a:latin typeface="+mn-lt"/>
            </a:endParaRPr>
          </a:p>
          <a:p>
            <a:pPr lvl="0" algn="just">
              <a:spcBef>
                <a:spcPts val="0"/>
              </a:spcBef>
              <a:buClrTx/>
              <a:buSzTx/>
            </a:pPr>
            <a:endParaRPr lang="it-IT" dirty="0">
              <a:latin typeface="+mn-lt"/>
            </a:endParaRPr>
          </a:p>
          <a:p>
            <a:pPr lvl="0" algn="just">
              <a:spcBef>
                <a:spcPts val="0"/>
              </a:spcBef>
              <a:buClrTx/>
              <a:buSzTx/>
            </a:pPr>
            <a:r>
              <a:rPr lang="it-IT" dirty="0">
                <a:latin typeface="+mn-lt"/>
              </a:rPr>
              <a:t>L’abbreviazione per merito non è consentita nei corsi quadriennali e nei percorsi di istruzione degli adulti di secondo livello, in considerazione della peculiarità dei corsi medesimi</a:t>
            </a:r>
          </a:p>
        </p:txBody>
      </p:sp>
    </p:spTree>
    <p:extLst>
      <p:ext uri="{BB962C8B-B14F-4D97-AF65-F5344CB8AC3E}">
        <p14:creationId xmlns:p14="http://schemas.microsoft.com/office/powerpoint/2010/main" val="419195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90418" y="474176"/>
            <a:ext cx="6113124" cy="604611"/>
          </a:xfrm>
        </p:spPr>
        <p:txBody>
          <a:bodyPr/>
          <a:lstStyle/>
          <a:p>
            <a:pPr algn="ctr">
              <a:spcBef>
                <a:spcPts val="0"/>
              </a:spcBef>
            </a:pPr>
            <a:r>
              <a:rPr lang="it-IT" sz="2000" dirty="0">
                <a:solidFill>
                  <a:srgbClr val="00B0F0"/>
                </a:solidFill>
                <a:latin typeface="+mj-lt"/>
              </a:rPr>
              <a:t>Art. 3 Candidati interni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078787"/>
            <a:ext cx="6183313" cy="3831310"/>
          </a:xfrm>
        </p:spPr>
        <p:txBody>
          <a:bodyPr/>
          <a:lstStyle/>
          <a:p>
            <a:pPr lvl="0" algn="just">
              <a:spcBef>
                <a:spcPts val="0"/>
              </a:spcBef>
              <a:buClrTx/>
              <a:buSzTx/>
            </a:pPr>
            <a:r>
              <a:rPr lang="it-IT" sz="1400" b="1" dirty="0">
                <a:latin typeface="+mn-lt"/>
              </a:rPr>
              <a:t>ABBREVIAZIONE PER MERITO</a:t>
            </a:r>
          </a:p>
          <a:p>
            <a:pPr lvl="0" algn="just">
              <a:spcBef>
                <a:spcPts val="0"/>
              </a:spcBef>
              <a:buClrTx/>
              <a:buSzTx/>
            </a:pPr>
            <a:endParaRPr lang="it-IT" dirty="0">
              <a:latin typeface="+mn-lt"/>
            </a:endParaRPr>
          </a:p>
          <a:p>
            <a:pPr lvl="0" algn="just">
              <a:spcBef>
                <a:spcPts val="0"/>
              </a:spcBef>
              <a:buClrTx/>
              <a:buSzTx/>
            </a:pPr>
            <a:r>
              <a:rPr lang="it-IT" dirty="0">
                <a:latin typeface="+mn-lt"/>
              </a:rPr>
              <a:t>L’abbreviazione per merito </a:t>
            </a:r>
            <a:r>
              <a:rPr lang="it-IT" b="1" u="sng" dirty="0">
                <a:solidFill>
                  <a:srgbClr val="FF0000"/>
                </a:solidFill>
                <a:latin typeface="+mn-lt"/>
              </a:rPr>
              <a:t>non è consentita nei corsi quadriennali </a:t>
            </a:r>
            <a:r>
              <a:rPr lang="it-IT" dirty="0">
                <a:solidFill>
                  <a:srgbClr val="FF0000"/>
                </a:solidFill>
                <a:latin typeface="+mn-lt"/>
              </a:rPr>
              <a:t>e </a:t>
            </a:r>
            <a:r>
              <a:rPr lang="it-IT" b="1" u="sng" dirty="0">
                <a:solidFill>
                  <a:srgbClr val="FF0000"/>
                </a:solidFill>
                <a:latin typeface="+mn-lt"/>
              </a:rPr>
              <a:t>nei percorsi di istruzione degli adulti di secondo livello,</a:t>
            </a:r>
            <a:r>
              <a:rPr lang="it-IT" dirty="0">
                <a:solidFill>
                  <a:srgbClr val="FF0000"/>
                </a:solidFill>
                <a:latin typeface="+mn-lt"/>
              </a:rPr>
              <a:t> </a:t>
            </a:r>
            <a:r>
              <a:rPr lang="it-IT" dirty="0">
                <a:latin typeface="+mn-lt"/>
              </a:rPr>
              <a:t>in considerazione della peculiarità dei corsi medesimi.</a:t>
            </a:r>
          </a:p>
          <a:p>
            <a:pPr lvl="0" algn="just">
              <a:spcBef>
                <a:spcPts val="0"/>
              </a:spcBef>
              <a:buClrTx/>
              <a:buSzTx/>
            </a:pPr>
            <a:endParaRPr lang="it-IT" dirty="0">
              <a:latin typeface="+mn-lt"/>
            </a:endParaRPr>
          </a:p>
          <a:p>
            <a:pPr lvl="0" algn="just">
              <a:spcBef>
                <a:spcPts val="0"/>
              </a:spcBef>
              <a:buClrTx/>
              <a:buSzTx/>
            </a:pPr>
            <a:r>
              <a:rPr lang="it-IT" sz="1400" b="1" dirty="0">
                <a:latin typeface="+mn-lt"/>
              </a:rPr>
              <a:t>PROFITTO</a:t>
            </a:r>
          </a:p>
          <a:p>
            <a:pPr lvl="0" algn="just">
              <a:spcBef>
                <a:spcPts val="0"/>
              </a:spcBef>
              <a:buClrTx/>
              <a:buSzTx/>
            </a:pPr>
            <a:r>
              <a:rPr lang="it-IT" dirty="0">
                <a:latin typeface="+mn-lt"/>
              </a:rPr>
              <a:t>In relazione ai requisiti di profitto, </a:t>
            </a:r>
            <a:r>
              <a:rPr lang="it-IT" b="1" dirty="0">
                <a:solidFill>
                  <a:srgbClr val="FF0000"/>
                </a:solidFill>
                <a:latin typeface="+mn-lt"/>
              </a:rPr>
              <a:t>nessuna deroga è prevista</a:t>
            </a:r>
            <a:r>
              <a:rPr lang="it-IT" dirty="0">
                <a:latin typeface="+mn-lt"/>
              </a:rPr>
              <a:t>, e sono quindi richiesti:</a:t>
            </a:r>
          </a:p>
          <a:p>
            <a:pPr lvl="0" algn="just">
              <a:spcBef>
                <a:spcPts val="0"/>
              </a:spcBef>
              <a:buClrTx/>
              <a:buSzTx/>
            </a:pPr>
            <a:r>
              <a:rPr lang="it-IT" dirty="0">
                <a:latin typeface="+mn-lt"/>
              </a:rPr>
              <a:t>- votazione non inferiore a 6/10 in ciascuna disciplina o gruppo di discipline valutate con un unico voto </a:t>
            </a:r>
          </a:p>
          <a:p>
            <a:pPr lvl="0" algn="just">
              <a:spcBef>
                <a:spcPts val="0"/>
              </a:spcBef>
              <a:buClrTx/>
              <a:buSzTx/>
            </a:pPr>
            <a:r>
              <a:rPr lang="it-IT" dirty="0">
                <a:latin typeface="+mn-lt"/>
              </a:rPr>
              <a:t>- voto di comportamento non inferiore a 6/10</a:t>
            </a:r>
          </a:p>
          <a:p>
            <a:pPr lvl="0" algn="just">
              <a:spcBef>
                <a:spcPts val="0"/>
              </a:spcBef>
              <a:buClrTx/>
              <a:buSzTx/>
            </a:pPr>
            <a:r>
              <a:rPr lang="it-IT" dirty="0">
                <a:latin typeface="+mn-lt"/>
              </a:rPr>
              <a:t>- possibilità di ammettere con provvedimento motivato nel caso di una insufficienza in una sola disciplina.</a:t>
            </a:r>
          </a:p>
          <a:p>
            <a:pPr lvl="0" algn="just">
              <a:spcBef>
                <a:spcPts val="0"/>
              </a:spcBef>
              <a:buClrTx/>
              <a:buSzTx/>
            </a:pPr>
            <a:endParaRPr lang="it-IT" dirty="0">
              <a:latin typeface="+mn-lt"/>
            </a:endParaRPr>
          </a:p>
        </p:txBody>
      </p:sp>
    </p:spTree>
    <p:extLst>
      <p:ext uri="{BB962C8B-B14F-4D97-AF65-F5344CB8AC3E}">
        <p14:creationId xmlns:p14="http://schemas.microsoft.com/office/powerpoint/2010/main" val="148925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90418" y="474176"/>
            <a:ext cx="6113124" cy="604611"/>
          </a:xfrm>
        </p:spPr>
        <p:txBody>
          <a:bodyPr/>
          <a:lstStyle/>
          <a:p>
            <a:pPr algn="ctr">
              <a:spcBef>
                <a:spcPts val="0"/>
              </a:spcBef>
            </a:pPr>
            <a:r>
              <a:rPr lang="it-IT" sz="2000" dirty="0">
                <a:solidFill>
                  <a:srgbClr val="00B0F0"/>
                </a:solidFill>
                <a:latin typeface="+mj-lt"/>
              </a:rPr>
              <a:t>Art. 3 Candidati interni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078787"/>
            <a:ext cx="6183313" cy="3831310"/>
          </a:xfrm>
        </p:spPr>
        <p:txBody>
          <a:bodyPr/>
          <a:lstStyle/>
          <a:p>
            <a:pPr lvl="0" algn="just">
              <a:spcBef>
                <a:spcPts val="0"/>
              </a:spcBef>
              <a:buClrTx/>
              <a:buSzTx/>
            </a:pPr>
            <a:r>
              <a:rPr lang="it-IT" sz="1400" dirty="0">
                <a:latin typeface="+mn-lt"/>
              </a:rPr>
              <a:t>- Nel caso in cui la </a:t>
            </a:r>
            <a:r>
              <a:rPr lang="it-IT" sz="1400" b="1" dirty="0">
                <a:latin typeface="+mn-lt"/>
              </a:rPr>
              <a:t>frequenza dei corsi di istruzione, funzionanti in ospedali o in luoghi di cura, abbia una durata pari o inferiore</a:t>
            </a:r>
            <a:r>
              <a:rPr lang="it-IT" sz="1400" dirty="0">
                <a:latin typeface="+mn-lt"/>
              </a:rPr>
              <a:t>, con riferimento al numero dei giorni, rispetto a quella nella classe di appartenenza, </a:t>
            </a:r>
            <a:r>
              <a:rPr lang="it-IT" sz="1400" b="1" dirty="0">
                <a:latin typeface="+mn-lt"/>
              </a:rPr>
              <a:t>i docenti che hanno impartito gli insegnamenti nei corsi stessi trasmettono all’istituzione scolastica di provenienza elementi di conoscenza in ordine al percorso formativo attuato dai predetti candidati</a:t>
            </a:r>
            <a:r>
              <a:rPr lang="it-IT" sz="1400" dirty="0">
                <a:latin typeface="+mn-lt"/>
              </a:rPr>
              <a:t>. Il competente consiglio di classe dell’istituzione scolastica di appartenenza procede allo scrutinio di ammissione all’esame.</a:t>
            </a:r>
          </a:p>
          <a:p>
            <a:pPr lvl="0" algn="just">
              <a:spcBef>
                <a:spcPts val="0"/>
              </a:spcBef>
              <a:buClrTx/>
              <a:buSzTx/>
            </a:pPr>
            <a:r>
              <a:rPr lang="it-IT" sz="1400" dirty="0">
                <a:latin typeface="+mn-lt"/>
              </a:rPr>
              <a:t>- Nel caso in cui la </a:t>
            </a:r>
            <a:r>
              <a:rPr lang="it-IT" sz="1400" b="1" dirty="0">
                <a:latin typeface="+mn-lt"/>
              </a:rPr>
              <a:t>frequenza dei corsi di istruzione, funzionanti in ospedali o in luoghi di cura, abbia una durata prevalente</a:t>
            </a:r>
            <a:r>
              <a:rPr lang="it-IT" sz="1400" dirty="0">
                <a:latin typeface="+mn-lt"/>
              </a:rPr>
              <a:t>, con riferimento al numero dei giorni, rispetto a quella nella classe di appartenenza, </a:t>
            </a:r>
            <a:r>
              <a:rPr lang="it-IT" sz="1400" b="1" dirty="0">
                <a:latin typeface="+mn-lt"/>
              </a:rPr>
              <a:t>i docenti che hanno impartito gli insegnamenti nei corsi stessi effettuano lo scrutinio di ammissione, previa intesa con l’istituzione scolastica, </a:t>
            </a:r>
            <a:r>
              <a:rPr lang="it-IT" sz="1400" dirty="0">
                <a:latin typeface="+mn-lt"/>
              </a:rPr>
              <a:t>la quale fornisce gli elementi di valutazione eventualmente elaborati dai docenti della classe di appartenenza. Il verbale dello scrutinio è trasmesso all’istituzione scolastica, che cura le trascrizioni dei risultati dello scrutinio nel documento di valutazione e nei registri.</a:t>
            </a:r>
          </a:p>
        </p:txBody>
      </p:sp>
    </p:spTree>
    <p:extLst>
      <p:ext uri="{BB962C8B-B14F-4D97-AF65-F5344CB8AC3E}">
        <p14:creationId xmlns:p14="http://schemas.microsoft.com/office/powerpoint/2010/main" val="98329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rPr>
              <a:t>Art. 5 </a:t>
            </a:r>
            <a:r>
              <a:rPr lang="it-IT" sz="2000" dirty="0">
                <a:solidFill>
                  <a:srgbClr val="00B0F0"/>
                </a:solidFill>
                <a:latin typeface="+mj-lt"/>
              </a:rPr>
              <a:t>Candidati esterni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algn="just">
              <a:spcBef>
                <a:spcPts val="0"/>
              </a:spcBef>
              <a:buClrTx/>
              <a:buSzTx/>
            </a:pPr>
            <a:r>
              <a:rPr lang="it-IT" sz="1400" b="1" dirty="0">
                <a:solidFill>
                  <a:schemeClr val="tx1"/>
                </a:solidFill>
                <a:latin typeface="Arial"/>
                <a:cs typeface="Arial"/>
                <a:sym typeface="Arial"/>
              </a:rPr>
              <a:t>Ammissione</a:t>
            </a:r>
            <a:r>
              <a:rPr lang="it-IT" dirty="0">
                <a:solidFill>
                  <a:schemeClr val="tx1"/>
                </a:solidFill>
                <a:latin typeface="Arial"/>
                <a:cs typeface="Arial"/>
                <a:sym typeface="Arial"/>
              </a:rPr>
              <a:t>: </a:t>
            </a:r>
          </a:p>
          <a:p>
            <a:pPr algn="just">
              <a:spcBef>
                <a:spcPts val="0"/>
              </a:spcBef>
              <a:buClrTx/>
              <a:buSzTx/>
            </a:pPr>
            <a:r>
              <a:rPr lang="it-IT" dirty="0">
                <a:solidFill>
                  <a:schemeClr val="tx1"/>
                </a:solidFill>
                <a:latin typeface="Arial"/>
                <a:cs typeface="Arial"/>
                <a:sym typeface="Arial"/>
              </a:rPr>
              <a:t>subordinata al superamento in presenza degli esami preliminari (art. 14, comma 2, del d. lgs. 62/2017).</a:t>
            </a:r>
          </a:p>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dirty="0">
                <a:solidFill>
                  <a:schemeClr val="tx1"/>
                </a:solidFill>
                <a:latin typeface="Arial"/>
                <a:cs typeface="Arial"/>
                <a:sym typeface="Arial"/>
              </a:rPr>
              <a:t>Gli </a:t>
            </a:r>
            <a:r>
              <a:rPr lang="it-IT" b="1" dirty="0">
                <a:solidFill>
                  <a:schemeClr val="tx1"/>
                </a:solidFill>
                <a:latin typeface="Arial"/>
                <a:cs typeface="Arial"/>
                <a:sym typeface="Arial"/>
              </a:rPr>
              <a:t>esami preliminari </a:t>
            </a:r>
            <a:r>
              <a:rPr lang="it-IT" dirty="0">
                <a:solidFill>
                  <a:schemeClr val="tx1"/>
                </a:solidFill>
                <a:latin typeface="Arial"/>
                <a:cs typeface="Arial"/>
                <a:sym typeface="Arial"/>
              </a:rPr>
              <a:t>consistono in </a:t>
            </a:r>
            <a:r>
              <a:rPr lang="it-IT" b="1" dirty="0">
                <a:solidFill>
                  <a:schemeClr val="tx1"/>
                </a:solidFill>
                <a:latin typeface="Arial"/>
                <a:cs typeface="Arial"/>
                <a:sym typeface="Arial"/>
              </a:rPr>
              <a:t>prove</a:t>
            </a:r>
            <a:r>
              <a:rPr lang="it-IT" dirty="0">
                <a:solidFill>
                  <a:schemeClr val="tx1"/>
                </a:solidFill>
                <a:latin typeface="Arial"/>
                <a:cs typeface="Arial"/>
                <a:sym typeface="Arial"/>
              </a:rPr>
              <a:t> scritte, grafiche, scritto-grafiche, compositivo/esecutive musicali e coreutiche, pratiche e orali, idonee ad accertare la preparazione dei candidati nelle discipline oggetto di verifica. </a:t>
            </a:r>
          </a:p>
          <a:p>
            <a:pPr algn="just">
              <a:spcBef>
                <a:spcPts val="0"/>
              </a:spcBef>
              <a:buClrTx/>
              <a:buSzTx/>
            </a:pPr>
            <a:r>
              <a:rPr lang="it-IT" dirty="0">
                <a:solidFill>
                  <a:schemeClr val="tx1"/>
                </a:solidFill>
                <a:latin typeface="Arial"/>
                <a:cs typeface="Arial"/>
                <a:sym typeface="Arial"/>
              </a:rPr>
              <a:t>Il candidato che sostiene esami preliminari relativi a più anni svolge prove idonee ad accertare la sua preparazione in relazione alla programmazione relativa a ciascun anno di corso; la valutazione delle prove è distinta per ciascun anno.</a:t>
            </a:r>
          </a:p>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sz="1200" dirty="0">
                <a:solidFill>
                  <a:schemeClr val="tx1"/>
                </a:solidFill>
                <a:latin typeface="Arial"/>
                <a:cs typeface="Arial"/>
                <a:sym typeface="Arial"/>
              </a:rPr>
              <a:t> </a:t>
            </a:r>
          </a:p>
          <a:p>
            <a:pPr lvl="0" algn="just">
              <a:spcBef>
                <a:spcPts val="0"/>
              </a:spcBef>
              <a:buClrTx/>
              <a:buSzTx/>
            </a:pPr>
            <a:endParaRPr lang="it-IT" sz="1200" dirty="0">
              <a:solidFill>
                <a:schemeClr val="tx1"/>
              </a:solidFill>
              <a:latin typeface="Arial"/>
              <a:cs typeface="Arial"/>
              <a:sym typeface="Arial"/>
            </a:endParaRPr>
          </a:p>
          <a:p>
            <a:endParaRPr lang="it-IT" dirty="0">
              <a:latin typeface="+mn-lt"/>
            </a:endParaRPr>
          </a:p>
        </p:txBody>
      </p:sp>
    </p:spTree>
    <p:extLst>
      <p:ext uri="{BB962C8B-B14F-4D97-AF65-F5344CB8AC3E}">
        <p14:creationId xmlns:p14="http://schemas.microsoft.com/office/powerpoint/2010/main" val="181042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rPr>
              <a:t>Art. 5 </a:t>
            </a:r>
            <a:r>
              <a:rPr lang="it-IT" sz="2000" dirty="0">
                <a:solidFill>
                  <a:srgbClr val="00B0F0"/>
                </a:solidFill>
                <a:latin typeface="+mj-lt"/>
              </a:rPr>
              <a:t>Ammissione dei candidati esterni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559715"/>
          </a:xfrm>
        </p:spPr>
        <p:txBody>
          <a:bodyPr/>
          <a:lstStyle/>
          <a:p>
            <a:pPr algn="just">
              <a:spcBef>
                <a:spcPts val="0"/>
              </a:spcBef>
              <a:buClrTx/>
              <a:buSzTx/>
            </a:pPr>
            <a:r>
              <a:rPr lang="it-IT" sz="1400" b="1" dirty="0">
                <a:solidFill>
                  <a:schemeClr val="tx1"/>
                </a:solidFill>
                <a:latin typeface="Arial"/>
                <a:cs typeface="Arial"/>
                <a:sym typeface="Arial"/>
              </a:rPr>
              <a:t>Esame preliminare</a:t>
            </a:r>
            <a:r>
              <a:rPr lang="it-IT" dirty="0">
                <a:solidFill>
                  <a:schemeClr val="tx1"/>
                </a:solidFill>
                <a:latin typeface="Arial"/>
                <a:cs typeface="Arial"/>
                <a:sym typeface="Arial"/>
              </a:rPr>
              <a:t>:</a:t>
            </a:r>
          </a:p>
          <a:p>
            <a:pPr algn="just">
              <a:spcBef>
                <a:spcPts val="0"/>
              </a:spcBef>
              <a:buClrTx/>
              <a:buSzTx/>
            </a:pPr>
            <a:r>
              <a:rPr lang="it-IT" dirty="0">
                <a:solidFill>
                  <a:schemeClr val="tx1"/>
                </a:solidFill>
                <a:latin typeface="Arial"/>
                <a:cs typeface="Arial"/>
                <a:sym typeface="Arial"/>
              </a:rPr>
              <a:t>sostenuto di norma nel </a:t>
            </a:r>
            <a:r>
              <a:rPr lang="it-IT" b="1" dirty="0">
                <a:solidFill>
                  <a:schemeClr val="tx1"/>
                </a:solidFill>
                <a:latin typeface="Arial"/>
                <a:cs typeface="Arial"/>
                <a:sym typeface="Arial"/>
              </a:rPr>
              <a:t>mese di maggio </a:t>
            </a:r>
            <a:r>
              <a:rPr lang="it-IT" dirty="0">
                <a:solidFill>
                  <a:schemeClr val="tx1"/>
                </a:solidFill>
                <a:latin typeface="Arial"/>
                <a:cs typeface="Arial"/>
                <a:sym typeface="Arial"/>
              </a:rPr>
              <a:t>e, comunque, non oltre il termine delle lezioni, con il </a:t>
            </a:r>
            <a:r>
              <a:rPr lang="it-IT" b="1" dirty="0">
                <a:solidFill>
                  <a:schemeClr val="tx1"/>
                </a:solidFill>
                <a:latin typeface="Arial"/>
                <a:cs typeface="Arial"/>
                <a:sym typeface="Arial"/>
              </a:rPr>
              <a:t>consiglio della classe collegata alla commissione alla quale il candidato esterno è stato assegnato</a:t>
            </a:r>
            <a:r>
              <a:rPr lang="it-IT" dirty="0">
                <a:solidFill>
                  <a:schemeClr val="tx1"/>
                </a:solidFill>
                <a:latin typeface="Arial"/>
                <a:cs typeface="Arial"/>
                <a:sym typeface="Arial"/>
              </a:rPr>
              <a:t>. Il consiglio di classe, ove necessario, è integrato dai docenti delle discipline insegnate negli anni precedenti l’ultimo.</a:t>
            </a:r>
          </a:p>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dirty="0">
                <a:solidFill>
                  <a:schemeClr val="tx1"/>
                </a:solidFill>
                <a:latin typeface="Arial"/>
                <a:cs typeface="Arial"/>
                <a:sym typeface="Arial"/>
              </a:rPr>
              <a:t>Il candidato è ammesso all’esame di Stato se consegue un punteggio minimo di 6/10 in ciascuna delle discipline per le quali sostiene la prova.</a:t>
            </a:r>
          </a:p>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dirty="0">
                <a:solidFill>
                  <a:schemeClr val="tx1"/>
                </a:solidFill>
                <a:latin typeface="Arial"/>
                <a:cs typeface="Arial"/>
                <a:sym typeface="Arial"/>
              </a:rPr>
              <a:t>Anche per questi candidati si prescinde dai «requisiti di cui all’articolo 14, comma 3, ultimo periodo del Dlgs 62/2017» (prove INVALSI e attività «assimilabili» ai PCTO).</a:t>
            </a:r>
          </a:p>
          <a:p>
            <a:pPr algn="just">
              <a:spcBef>
                <a:spcPts val="0"/>
              </a:spcBef>
              <a:buClrTx/>
              <a:buSzTx/>
            </a:pPr>
            <a:r>
              <a:rPr lang="it-IT" sz="1200" dirty="0">
                <a:solidFill>
                  <a:schemeClr val="tx1"/>
                </a:solidFill>
                <a:latin typeface="Arial"/>
                <a:cs typeface="Arial"/>
                <a:sym typeface="Arial"/>
              </a:rPr>
              <a:t> </a:t>
            </a:r>
          </a:p>
          <a:p>
            <a:pPr lvl="0" algn="just">
              <a:spcBef>
                <a:spcPts val="0"/>
              </a:spcBef>
              <a:buClrTx/>
              <a:buSzTx/>
            </a:pPr>
            <a:endParaRPr lang="it-IT" sz="1200" dirty="0">
              <a:solidFill>
                <a:schemeClr val="tx1"/>
              </a:solidFill>
              <a:latin typeface="Arial"/>
              <a:cs typeface="Arial"/>
              <a:sym typeface="Arial"/>
            </a:endParaRPr>
          </a:p>
          <a:p>
            <a:endParaRPr lang="it-IT" dirty="0">
              <a:latin typeface="+mn-lt"/>
            </a:endParaRPr>
          </a:p>
        </p:txBody>
      </p:sp>
    </p:spTree>
    <p:extLst>
      <p:ext uri="{BB962C8B-B14F-4D97-AF65-F5344CB8AC3E}">
        <p14:creationId xmlns:p14="http://schemas.microsoft.com/office/powerpoint/2010/main" val="103622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latin typeface="+mj-lt"/>
              </a:rPr>
              <a:t>Art. 10 Documento del Consiglio di classe</a:t>
            </a:r>
          </a:p>
          <a:p>
            <a:r>
              <a:rPr lang="it-IT" dirty="0">
                <a:solidFill>
                  <a:srgbClr val="00B0F0"/>
                </a:solidFill>
                <a:latin typeface="+mj-lt"/>
              </a:rPr>
              <a:t> </a:t>
            </a:r>
          </a:p>
        </p:txBody>
      </p:sp>
      <p:sp>
        <p:nvSpPr>
          <p:cNvPr id="3" name="Segnaposto testo 2"/>
          <p:cNvSpPr>
            <a:spLocks noGrp="1"/>
          </p:cNvSpPr>
          <p:nvPr>
            <p:ph type="body" sz="quarter" idx="11"/>
          </p:nvPr>
        </p:nvSpPr>
        <p:spPr>
          <a:xfrm>
            <a:off x="493160" y="1099335"/>
            <a:ext cx="6676043" cy="3472665"/>
          </a:xfrm>
        </p:spPr>
        <p:txBody>
          <a:bodyPr/>
          <a:lstStyle/>
          <a:p>
            <a:pPr algn="just">
              <a:spcBef>
                <a:spcPts val="0"/>
              </a:spcBef>
              <a:buClrTx/>
              <a:buSzTx/>
            </a:pPr>
            <a:r>
              <a:rPr lang="it-IT" b="1" dirty="0">
                <a:solidFill>
                  <a:schemeClr val="tx1"/>
                </a:solidFill>
                <a:latin typeface="Arial"/>
                <a:cs typeface="Arial"/>
                <a:sym typeface="Arial"/>
              </a:rPr>
              <a:t>Entro il 15 maggio 2022 </a:t>
            </a:r>
            <a:r>
              <a:rPr lang="it-IT" dirty="0">
                <a:solidFill>
                  <a:schemeClr val="tx1"/>
                </a:solidFill>
                <a:latin typeface="Arial"/>
                <a:cs typeface="Arial"/>
                <a:sym typeface="Arial"/>
              </a:rPr>
              <a:t>il </a:t>
            </a:r>
            <a:r>
              <a:rPr lang="it-IT" dirty="0" err="1">
                <a:solidFill>
                  <a:schemeClr val="tx1"/>
                </a:solidFill>
                <a:latin typeface="Arial"/>
                <a:cs typeface="Arial"/>
                <a:sym typeface="Arial"/>
              </a:rPr>
              <a:t>CdC</a:t>
            </a:r>
            <a:r>
              <a:rPr lang="it-IT" dirty="0">
                <a:solidFill>
                  <a:schemeClr val="tx1"/>
                </a:solidFill>
                <a:latin typeface="Arial"/>
                <a:cs typeface="Arial"/>
                <a:sym typeface="Arial"/>
              </a:rPr>
              <a:t> elabora un documento che esplicita: i </a:t>
            </a:r>
            <a:r>
              <a:rPr lang="it-IT" b="1" dirty="0">
                <a:solidFill>
                  <a:schemeClr val="tx1"/>
                </a:solidFill>
                <a:latin typeface="Arial"/>
                <a:cs typeface="Arial"/>
                <a:sym typeface="Arial"/>
              </a:rPr>
              <a:t>contenuti</a:t>
            </a:r>
            <a:r>
              <a:rPr lang="it-IT" dirty="0">
                <a:solidFill>
                  <a:schemeClr val="tx1"/>
                </a:solidFill>
                <a:latin typeface="Arial"/>
                <a:cs typeface="Arial"/>
                <a:sym typeface="Arial"/>
              </a:rPr>
              <a:t>, i </a:t>
            </a:r>
            <a:r>
              <a:rPr lang="it-IT" b="1" dirty="0">
                <a:solidFill>
                  <a:schemeClr val="tx1"/>
                </a:solidFill>
                <a:latin typeface="Arial"/>
                <a:cs typeface="Arial"/>
                <a:sym typeface="Arial"/>
              </a:rPr>
              <a:t>metod</a:t>
            </a:r>
            <a:r>
              <a:rPr lang="it-IT" dirty="0">
                <a:solidFill>
                  <a:schemeClr val="tx1"/>
                </a:solidFill>
                <a:latin typeface="Arial"/>
                <a:cs typeface="Arial"/>
                <a:sym typeface="Arial"/>
              </a:rPr>
              <a:t>i, i </a:t>
            </a:r>
            <a:r>
              <a:rPr lang="it-IT" b="1" dirty="0">
                <a:solidFill>
                  <a:schemeClr val="tx1"/>
                </a:solidFill>
                <a:latin typeface="Arial"/>
                <a:cs typeface="Arial"/>
                <a:sym typeface="Arial"/>
              </a:rPr>
              <a:t>mezz</a:t>
            </a:r>
            <a:r>
              <a:rPr lang="it-IT" dirty="0">
                <a:solidFill>
                  <a:schemeClr val="tx1"/>
                </a:solidFill>
                <a:latin typeface="Arial"/>
                <a:cs typeface="Arial"/>
                <a:sym typeface="Arial"/>
              </a:rPr>
              <a:t>i, gli </a:t>
            </a:r>
            <a:r>
              <a:rPr lang="it-IT" b="1" dirty="0">
                <a:solidFill>
                  <a:schemeClr val="tx1"/>
                </a:solidFill>
                <a:latin typeface="Arial"/>
                <a:cs typeface="Arial"/>
                <a:sym typeface="Arial"/>
              </a:rPr>
              <a:t>spazi</a:t>
            </a:r>
            <a:r>
              <a:rPr lang="it-IT" dirty="0">
                <a:solidFill>
                  <a:schemeClr val="tx1"/>
                </a:solidFill>
                <a:latin typeface="Arial"/>
                <a:cs typeface="Arial"/>
                <a:sym typeface="Arial"/>
              </a:rPr>
              <a:t> e i </a:t>
            </a:r>
            <a:r>
              <a:rPr lang="it-IT" b="1" dirty="0">
                <a:solidFill>
                  <a:schemeClr val="tx1"/>
                </a:solidFill>
                <a:latin typeface="Arial"/>
                <a:cs typeface="Arial"/>
                <a:sym typeface="Arial"/>
              </a:rPr>
              <a:t>tempi</a:t>
            </a:r>
            <a:r>
              <a:rPr lang="it-IT" dirty="0">
                <a:solidFill>
                  <a:schemeClr val="tx1"/>
                </a:solidFill>
                <a:latin typeface="Arial"/>
                <a:cs typeface="Arial"/>
                <a:sym typeface="Arial"/>
              </a:rPr>
              <a:t> del percorso formativo, i </a:t>
            </a:r>
            <a:r>
              <a:rPr lang="it-IT" b="1" dirty="0">
                <a:solidFill>
                  <a:schemeClr val="tx1"/>
                </a:solidFill>
                <a:latin typeface="Arial"/>
                <a:cs typeface="Arial"/>
                <a:sym typeface="Arial"/>
              </a:rPr>
              <a:t>criteri</a:t>
            </a:r>
            <a:r>
              <a:rPr lang="it-IT" dirty="0">
                <a:solidFill>
                  <a:schemeClr val="tx1"/>
                </a:solidFill>
                <a:latin typeface="Arial"/>
                <a:cs typeface="Arial"/>
                <a:sym typeface="Arial"/>
              </a:rPr>
              <a:t>, gli </a:t>
            </a:r>
            <a:r>
              <a:rPr lang="it-IT" b="1" dirty="0">
                <a:solidFill>
                  <a:schemeClr val="tx1"/>
                </a:solidFill>
                <a:latin typeface="Arial"/>
                <a:cs typeface="Arial"/>
                <a:sym typeface="Arial"/>
              </a:rPr>
              <a:t>strumenti di valutazione adottati </a:t>
            </a:r>
            <a:r>
              <a:rPr lang="it-IT" dirty="0">
                <a:solidFill>
                  <a:schemeClr val="tx1"/>
                </a:solidFill>
                <a:latin typeface="Arial"/>
                <a:cs typeface="Arial"/>
                <a:sym typeface="Arial"/>
              </a:rPr>
              <a:t>e gli </a:t>
            </a:r>
            <a:r>
              <a:rPr lang="it-IT" b="1" dirty="0">
                <a:solidFill>
                  <a:schemeClr val="tx1"/>
                </a:solidFill>
                <a:latin typeface="Arial"/>
                <a:cs typeface="Arial"/>
                <a:sym typeface="Arial"/>
              </a:rPr>
              <a:t>obiettivi raggiunti</a:t>
            </a:r>
            <a:r>
              <a:rPr lang="it-IT" dirty="0">
                <a:solidFill>
                  <a:schemeClr val="tx1"/>
                </a:solidFill>
                <a:latin typeface="Arial"/>
                <a:cs typeface="Arial"/>
                <a:sym typeface="Arial"/>
              </a:rPr>
              <a:t>, anche in ordine alla predisposizione della seconda prova (art. 20), nonché ogni altro elemento utile e significativo ai fini dello svolgimento dell’esame. </a:t>
            </a:r>
          </a:p>
          <a:p>
            <a:pPr algn="just">
              <a:spcBef>
                <a:spcPts val="0"/>
              </a:spcBef>
              <a:buClrTx/>
              <a:buSzTx/>
            </a:pPr>
            <a:r>
              <a:rPr lang="it-IT" dirty="0">
                <a:solidFill>
                  <a:schemeClr val="tx1"/>
                </a:solidFill>
                <a:latin typeface="Arial"/>
                <a:cs typeface="Arial"/>
                <a:sym typeface="Arial"/>
              </a:rPr>
              <a:t>Per le discipline coinvolte sono altresì evidenziati gli OSA ovvero i risultati di apprendimento oggetto di valutazione specifica per l’insegnamento trasversale di Educazione civica.</a:t>
            </a:r>
          </a:p>
          <a:p>
            <a:pPr algn="just">
              <a:spcBef>
                <a:spcPts val="0"/>
              </a:spcBef>
              <a:buClrTx/>
              <a:buSzTx/>
            </a:pPr>
            <a:r>
              <a:rPr lang="it-IT" dirty="0">
                <a:solidFill>
                  <a:schemeClr val="tx1"/>
                </a:solidFill>
                <a:latin typeface="Arial"/>
                <a:cs typeface="Arial"/>
                <a:sym typeface="Arial"/>
              </a:rPr>
              <a:t> </a:t>
            </a:r>
          </a:p>
          <a:p>
            <a:pPr algn="just">
              <a:spcBef>
                <a:spcPts val="0"/>
              </a:spcBef>
              <a:buClrTx/>
              <a:buSzTx/>
            </a:pPr>
            <a:r>
              <a:rPr lang="it-IT" dirty="0">
                <a:solidFill>
                  <a:schemeClr val="tx1"/>
                </a:solidFill>
                <a:latin typeface="Arial"/>
                <a:cs typeface="Arial"/>
                <a:sym typeface="Arial"/>
              </a:rPr>
              <a:t>Il documento indica inoltre, per i corsi di studio che lo prevedano, le modalità con le quali l’insegnamento di una disciplina non linguistica (DNL) in lingua straniera è stato attivato con metodologia CLIL.</a:t>
            </a:r>
          </a:p>
        </p:txBody>
      </p:sp>
    </p:spTree>
    <p:extLst>
      <p:ext uri="{BB962C8B-B14F-4D97-AF65-F5344CB8AC3E}">
        <p14:creationId xmlns:p14="http://schemas.microsoft.com/office/powerpoint/2010/main" val="3617822007"/>
      </p:ext>
    </p:extLst>
  </p:cSld>
  <p:clrMapOvr>
    <a:masterClrMapping/>
  </p:clrMapOvr>
</p:sld>
</file>

<file path=ppt/theme/theme1.xml><?xml version="1.0" encoding="utf-8"?>
<a:theme xmlns:a="http://schemas.openxmlformats.org/drawingml/2006/main" name="Cadwal template">
  <a:themeElements>
    <a:clrScheme name="DGCASIS">
      <a:dk1>
        <a:srgbClr val="000000"/>
      </a:dk1>
      <a:lt1>
        <a:srgbClr val="FFFFFF"/>
      </a:lt1>
      <a:dk2>
        <a:srgbClr val="666666"/>
      </a:dk2>
      <a:lt2>
        <a:srgbClr val="999999"/>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2297</TotalTime>
  <Words>4316</Words>
  <Application>Microsoft Office PowerPoint</Application>
  <PresentationFormat>Presentazione su schermo (16:9)</PresentationFormat>
  <Paragraphs>239</Paragraphs>
  <Slides>36</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36</vt:i4>
      </vt:variant>
    </vt:vector>
  </HeadingPairs>
  <TitlesOfParts>
    <vt:vector size="40" baseType="lpstr">
      <vt:lpstr>Arial</vt:lpstr>
      <vt:lpstr>Karla</vt:lpstr>
      <vt:lpstr>Montserrat</vt:lpstr>
      <vt:lpstr>Cadwal template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Valle, Gianfranco</dc:creator>
  <cp:lastModifiedBy>LICIA CRISCUOLO</cp:lastModifiedBy>
  <cp:revision>251</cp:revision>
  <cp:lastPrinted>2017-05-12T13:29:16Z</cp:lastPrinted>
  <dcterms:modified xsi:type="dcterms:W3CDTF">2022-04-29T11:52:20Z</dcterms:modified>
</cp:coreProperties>
</file>